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3"/>
    <p:sldMasterId id="2147483802" r:id="rId4"/>
  </p:sldMasterIdLst>
  <p:notesMasterIdLst>
    <p:notesMasterId r:id="rId54"/>
  </p:notesMasterIdLst>
  <p:sldIdLst>
    <p:sldId id="2106" r:id="rId5"/>
    <p:sldId id="256" r:id="rId6"/>
    <p:sldId id="2002" r:id="rId7"/>
    <p:sldId id="262" r:id="rId8"/>
    <p:sldId id="313" r:id="rId9"/>
    <p:sldId id="315" r:id="rId10"/>
    <p:sldId id="317" r:id="rId11"/>
    <p:sldId id="267" r:id="rId12"/>
    <p:sldId id="299" r:id="rId13"/>
    <p:sldId id="300" r:id="rId14"/>
    <p:sldId id="1313" r:id="rId15"/>
    <p:sldId id="2004" r:id="rId16"/>
    <p:sldId id="1967" r:id="rId17"/>
    <p:sldId id="1971" r:id="rId18"/>
    <p:sldId id="1970" r:id="rId19"/>
    <p:sldId id="1972" r:id="rId20"/>
    <p:sldId id="1974" r:id="rId21"/>
    <p:sldId id="2107" r:id="rId22"/>
    <p:sldId id="1977" r:id="rId23"/>
    <p:sldId id="1979" r:id="rId24"/>
    <p:sldId id="1980" r:id="rId25"/>
    <p:sldId id="1982" r:id="rId26"/>
    <p:sldId id="1989" r:id="rId27"/>
    <p:sldId id="1992" r:id="rId28"/>
    <p:sldId id="2109" r:id="rId29"/>
    <p:sldId id="2003" r:id="rId30"/>
    <p:sldId id="1312" r:id="rId31"/>
    <p:sldId id="2041" r:id="rId32"/>
    <p:sldId id="2033" r:id="rId33"/>
    <p:sldId id="1806" r:id="rId34"/>
    <p:sldId id="1876" r:id="rId35"/>
    <p:sldId id="1807" r:id="rId36"/>
    <p:sldId id="2037" r:id="rId37"/>
    <p:sldId id="2031" r:id="rId38"/>
    <p:sldId id="1809" r:id="rId39"/>
    <p:sldId id="1877" r:id="rId40"/>
    <p:sldId id="1878" r:id="rId41"/>
    <p:sldId id="1803" r:id="rId42"/>
    <p:sldId id="1804" r:id="rId43"/>
    <p:sldId id="2034" r:id="rId44"/>
    <p:sldId id="2042" r:id="rId45"/>
    <p:sldId id="2045" r:id="rId46"/>
    <p:sldId id="329" r:id="rId47"/>
    <p:sldId id="322" r:id="rId48"/>
    <p:sldId id="2046" r:id="rId49"/>
    <p:sldId id="285" r:id="rId50"/>
    <p:sldId id="286" r:id="rId51"/>
    <p:sldId id="361" r:id="rId52"/>
    <p:sldId id="345" r:id="rId5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5pPr>
    <a:lvl6pPr marL="2286000" algn="l" defTabSz="914400" rtl="0" eaLnBrk="1" latinLnBrk="0" hangingPunct="1">
      <a:defRPr kern="1200">
        <a:solidFill>
          <a:schemeClr val="tx1"/>
        </a:solidFill>
        <a:latin typeface="Franklin Gothic Book" panose="020B0503020102020204" pitchFamily="34" charset="0"/>
        <a:ea typeface="+mn-ea"/>
        <a:cs typeface="+mn-cs"/>
      </a:defRPr>
    </a:lvl6pPr>
    <a:lvl7pPr marL="2743200" algn="l" defTabSz="914400" rtl="0" eaLnBrk="1" latinLnBrk="0" hangingPunct="1">
      <a:defRPr kern="1200">
        <a:solidFill>
          <a:schemeClr val="tx1"/>
        </a:solidFill>
        <a:latin typeface="Franklin Gothic Book" panose="020B0503020102020204" pitchFamily="34" charset="0"/>
        <a:ea typeface="+mn-ea"/>
        <a:cs typeface="+mn-cs"/>
      </a:defRPr>
    </a:lvl7pPr>
    <a:lvl8pPr marL="3200400" algn="l" defTabSz="914400" rtl="0" eaLnBrk="1" latinLnBrk="0" hangingPunct="1">
      <a:defRPr kern="1200">
        <a:solidFill>
          <a:schemeClr val="tx1"/>
        </a:solidFill>
        <a:latin typeface="Franklin Gothic Book" panose="020B0503020102020204" pitchFamily="34" charset="0"/>
        <a:ea typeface="+mn-ea"/>
        <a:cs typeface="+mn-cs"/>
      </a:defRPr>
    </a:lvl8pPr>
    <a:lvl9pPr marL="3657600" algn="l" defTabSz="914400" rtl="0" eaLnBrk="1" latinLnBrk="0" hangingPunct="1">
      <a:defRPr kern="1200">
        <a:solidFill>
          <a:schemeClr val="tx1"/>
        </a:solidFill>
        <a:latin typeface="Franklin Gothic Book" panose="020B0503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7" autoAdjust="0"/>
    <p:restoredTop sz="94626" autoAdjust="0"/>
  </p:normalViewPr>
  <p:slideViewPr>
    <p:cSldViewPr snapToGrid="0">
      <p:cViewPr varScale="1">
        <p:scale>
          <a:sx n="88" d="100"/>
          <a:sy n="88" d="100"/>
        </p:scale>
        <p:origin x="200" y="888"/>
      </p:cViewPr>
      <p:guideLst>
        <p:guide orient="horz" pos="2160"/>
        <p:guide pos="3840"/>
      </p:guideLst>
    </p:cSldViewPr>
  </p:slideViewPr>
  <p:notesTextViewPr>
    <p:cViewPr>
      <p:scale>
        <a:sx n="1" d="1"/>
        <a:sy n="1" d="1"/>
      </p:scale>
      <p:origin x="0" y="0"/>
    </p:cViewPr>
  </p:notesTextViewPr>
  <p:sorterViewPr>
    <p:cViewPr>
      <p:scale>
        <a:sx n="141" d="100"/>
        <a:sy n="141" d="100"/>
      </p:scale>
      <p:origin x="0" y="14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77B223-6DB5-BB49-B81F-791A6DC164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3E54BAA-2141-AA4C-9CBC-D8E68AD14E0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98C1578-C832-1C4A-8954-9C68E7E7E778}" type="datetimeFigureOut">
              <a:rPr lang="en-US"/>
              <a:pPr>
                <a:defRPr/>
              </a:pPr>
              <a:t>10/1/21</a:t>
            </a:fld>
            <a:endParaRPr lang="en-US"/>
          </a:p>
        </p:txBody>
      </p:sp>
      <p:sp>
        <p:nvSpPr>
          <p:cNvPr id="4" name="Slide Image Placeholder 3">
            <a:extLst>
              <a:ext uri="{FF2B5EF4-FFF2-40B4-BE49-F238E27FC236}">
                <a16:creationId xmlns:a16="http://schemas.microsoft.com/office/drawing/2014/main" id="{654FDAAA-FADA-0746-B353-07DE78AF60B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C7BF96A-E263-2547-8A50-E2D68CDE642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9754D24-D08F-C046-99AE-5F765BBCA17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A206197-BBD3-9C43-943A-58732383A3A9}"/>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3121D9F4-2D3A-5344-AD1A-07B20A8C9B7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EFB98B04-1738-1B48-A4EF-69F0959B8C4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0621C176-6E52-2E4F-AABE-47ED5D950954}"/>
              </a:ext>
            </a:extLst>
          </p:cNvPr>
          <p:cNvSpPr>
            <a:spLocks noGrp="1"/>
          </p:cNvSpPr>
          <p:nvPr>
            <p:ph type="body" idx="1"/>
          </p:nvPr>
        </p:nvSpPr>
        <p:spPr/>
        <p:txBody>
          <a:bodyPr/>
          <a:lstStyle/>
          <a:p>
            <a:pPr marL="155448" defTabSz="914363" eaLnBrk="1" fontAlgn="auto" hangingPunct="1">
              <a:lnSpc>
                <a:spcPct val="110000"/>
              </a:lnSpc>
              <a:spcBef>
                <a:spcPts val="0"/>
              </a:spcBef>
              <a:spcAft>
                <a:spcPts val="0"/>
              </a:spcAft>
              <a:defRPr/>
            </a:pPr>
            <a:endParaRPr lang="en-CA" b="1" dirty="0"/>
          </a:p>
          <a:p>
            <a:pPr marL="457182" lvl="1" defTabSz="914363" eaLnBrk="1" fontAlgn="auto" hangingPunct="1">
              <a:lnSpc>
                <a:spcPct val="110000"/>
              </a:lnSpc>
              <a:spcBef>
                <a:spcPts val="0"/>
              </a:spcBef>
              <a:spcAft>
                <a:spcPts val="0"/>
              </a:spcAft>
              <a:defRPr/>
            </a:pPr>
            <a:endParaRPr lang="en-CA" sz="500" dirty="0"/>
          </a:p>
          <a:p>
            <a:pPr marL="155448" algn="just" defTabSz="914363" eaLnBrk="1" fontAlgn="auto" hangingPunct="1">
              <a:lnSpc>
                <a:spcPct val="110000"/>
              </a:lnSpc>
              <a:spcBef>
                <a:spcPts val="0"/>
              </a:spcBef>
              <a:spcAft>
                <a:spcPts val="0"/>
              </a:spcAft>
              <a:defRPr/>
            </a:pPr>
            <a:r>
              <a:rPr lang="en-CA" dirty="0"/>
              <a:t>t.  </a:t>
            </a:r>
          </a:p>
          <a:p>
            <a:pPr defTabSz="914363" eaLnBrk="1" fontAlgn="auto" hangingPunct="1">
              <a:spcBef>
                <a:spcPts val="0"/>
              </a:spcBef>
              <a:spcAft>
                <a:spcPts val="0"/>
              </a:spcAft>
              <a:defRPr/>
            </a:pPr>
            <a:endParaRPr lang="en-US" dirty="0"/>
          </a:p>
        </p:txBody>
      </p:sp>
      <p:sp>
        <p:nvSpPr>
          <p:cNvPr id="52228" name="Slide Number Placeholder 3">
            <a:extLst>
              <a:ext uri="{FF2B5EF4-FFF2-40B4-BE49-F238E27FC236}">
                <a16:creationId xmlns:a16="http://schemas.microsoft.com/office/drawing/2014/main" id="{3D274D5F-7EF7-E34E-8604-68DD5ED5208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D50E9D46-FF2B-1C4F-A203-024F8DCB471B}" type="slidenum">
              <a:rPr lang="en-US" altLang="en-US">
                <a:latin typeface="Calibri" panose="020F0502020204030204" pitchFamily="34" charset="0"/>
              </a:rPr>
              <a:pPr/>
              <a:t>41</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C6E0F3C0-CD23-514A-8304-C2DACD75270A}"/>
              </a:ext>
            </a:extLst>
          </p:cNvPr>
          <p:cNvGrpSpPr>
            <a:grpSpLocks/>
          </p:cNvGrpSpPr>
          <p:nvPr/>
        </p:nvGrpSpPr>
        <p:grpSpPr bwMode="auto">
          <a:xfrm>
            <a:off x="752475" y="744538"/>
            <a:ext cx="10674350" cy="5349875"/>
            <a:chOff x="752858" y="744469"/>
            <a:chExt cx="10674117" cy="5349671"/>
          </a:xfrm>
        </p:grpSpPr>
        <p:sp>
          <p:nvSpPr>
            <p:cNvPr id="5" name="Freeform 6">
              <a:extLst>
                <a:ext uri="{FF2B5EF4-FFF2-40B4-BE49-F238E27FC236}">
                  <a16:creationId xmlns:a16="http://schemas.microsoft.com/office/drawing/2014/main" id="{FED71263-5A2E-7749-A670-8990DB93592B}"/>
                </a:ext>
              </a:extLst>
            </p:cNvPr>
            <p:cNvSpPr>
              <a:spLocks/>
            </p:cNvSpPr>
            <p:nvPr/>
          </p:nvSpPr>
          <p:spPr bwMode="auto">
            <a:xfrm>
              <a:off x="8151962" y="1685652"/>
              <a:ext cx="3275013" cy="4408488"/>
            </a:xfrm>
            <a:custGeom>
              <a:avLst/>
              <a:gdLst>
                <a:gd name="T0" fmla="*/ 2147483646 w 10000"/>
                <a:gd name="T1" fmla="*/ 0 h 10000"/>
                <a:gd name="T2" fmla="*/ 2147483646 w 10000"/>
                <a:gd name="T3" fmla="*/ 0 h 10000"/>
                <a:gd name="T4" fmla="*/ 2147483646 w 10000"/>
                <a:gd name="T5" fmla="*/ 2147483646 h 10000"/>
                <a:gd name="T6" fmla="*/ 0 w 10000"/>
                <a:gd name="T7" fmla="*/ 2147483646 h 10000"/>
                <a:gd name="T8" fmla="*/ 0 w 10000"/>
                <a:gd name="T9" fmla="*/ 2147483646 h 10000"/>
                <a:gd name="T10" fmla="*/ 2147483646 w 10000"/>
                <a:gd name="T11" fmla="*/ 2147483646 h 10000"/>
                <a:gd name="T12" fmla="*/ 2147483646 w 10000"/>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6" name="Freeform 6">
              <a:extLst>
                <a:ext uri="{FF2B5EF4-FFF2-40B4-BE49-F238E27FC236}">
                  <a16:creationId xmlns:a16="http://schemas.microsoft.com/office/drawing/2014/main" id="{13A16CBA-2AF0-C343-8309-9ED1ABC5AC8D}"/>
                </a:ext>
              </a:extLst>
            </p:cNvPr>
            <p:cNvSpPr>
              <a:spLocks/>
            </p:cNvSpPr>
            <p:nvPr/>
          </p:nvSpPr>
          <p:spPr bwMode="auto">
            <a:xfrm flipH="1" flipV="1">
              <a:off x="752858" y="744469"/>
              <a:ext cx="3275668" cy="4408488"/>
            </a:xfrm>
            <a:custGeom>
              <a:avLst/>
              <a:gdLst>
                <a:gd name="T0" fmla="*/ 2147483646 w 10002"/>
                <a:gd name="T1" fmla="*/ 0 h 10000"/>
                <a:gd name="T2" fmla="*/ 2147483646 w 10002"/>
                <a:gd name="T3" fmla="*/ 0 h 10000"/>
                <a:gd name="T4" fmla="*/ 2147483646 w 10002"/>
                <a:gd name="T5" fmla="*/ 2147483646 h 10000"/>
                <a:gd name="T6" fmla="*/ 70253286 w 10002"/>
                <a:gd name="T7" fmla="*/ 2147483646 h 10000"/>
                <a:gd name="T8" fmla="*/ 0 w 10002"/>
                <a:gd name="T9" fmla="*/ 2147483646 h 10000"/>
                <a:gd name="T10" fmla="*/ 2147483646 w 10002"/>
                <a:gd name="T11" fmla="*/ 2147483646 h 10000"/>
                <a:gd name="T12" fmla="*/ 2147483646 w 10002"/>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223B445E-B3B9-CD49-9FBD-96AE3F9C62D2}"/>
              </a:ext>
            </a:extLst>
          </p:cNvPr>
          <p:cNvSpPr>
            <a:spLocks noGrp="1"/>
          </p:cNvSpPr>
          <p:nvPr>
            <p:ph type="dt" sz="half" idx="10"/>
          </p:nvPr>
        </p:nvSpPr>
        <p:spPr>
          <a:xfrm>
            <a:off x="752475" y="6453188"/>
            <a:ext cx="1608138" cy="404812"/>
          </a:xfrm>
        </p:spPr>
        <p:txBody>
          <a:bodyPr/>
          <a:lstStyle>
            <a:lvl1pPr>
              <a:defRPr baseline="0">
                <a:solidFill>
                  <a:schemeClr val="tx2"/>
                </a:solidFill>
              </a:defRPr>
            </a:lvl1pPr>
          </a:lstStyle>
          <a:p>
            <a:pPr>
              <a:defRPr/>
            </a:pPr>
            <a:fld id="{3E2ECE9A-3395-5C4C-9BE8-2B8F572AC4A1}" type="datetimeFigureOut">
              <a:rPr lang="en-US"/>
              <a:pPr>
                <a:defRPr/>
              </a:pPr>
              <a:t>10/1/21</a:t>
            </a:fld>
            <a:endParaRPr lang="en-US" dirty="0"/>
          </a:p>
        </p:txBody>
      </p:sp>
      <p:sp>
        <p:nvSpPr>
          <p:cNvPr id="8" name="Footer Placeholder 4">
            <a:extLst>
              <a:ext uri="{FF2B5EF4-FFF2-40B4-BE49-F238E27FC236}">
                <a16:creationId xmlns:a16="http://schemas.microsoft.com/office/drawing/2014/main" id="{E93EC6B6-762F-C140-A4F4-92C2F92B054F}"/>
              </a:ext>
            </a:extLst>
          </p:cNvPr>
          <p:cNvSpPr>
            <a:spLocks noGrp="1"/>
          </p:cNvSpPr>
          <p:nvPr>
            <p:ph type="ftr" sz="quarter" idx="11"/>
          </p:nvPr>
        </p:nvSpPr>
        <p:spPr>
          <a:xfrm>
            <a:off x="2584450" y="6453188"/>
            <a:ext cx="7023100" cy="404812"/>
          </a:xfrm>
        </p:spPr>
        <p:txBody>
          <a:bodyPr/>
          <a:lstStyle>
            <a:lvl1pPr algn="ctr">
              <a:defRPr baseline="0">
                <a:solidFill>
                  <a:schemeClr val="tx2"/>
                </a:solidFill>
              </a:defRPr>
            </a:lvl1pPr>
          </a:lstStyle>
          <a:p>
            <a:pPr>
              <a:defRPr/>
            </a:pPr>
            <a:endParaRPr lang="en-US"/>
          </a:p>
        </p:txBody>
      </p:sp>
      <p:sp>
        <p:nvSpPr>
          <p:cNvPr id="9" name="Slide Number Placeholder 5">
            <a:extLst>
              <a:ext uri="{FF2B5EF4-FFF2-40B4-BE49-F238E27FC236}">
                <a16:creationId xmlns:a16="http://schemas.microsoft.com/office/drawing/2014/main" id="{D729BFEB-CC7B-5A4F-92C4-5357AA9A824B}"/>
              </a:ext>
            </a:extLst>
          </p:cNvPr>
          <p:cNvSpPr>
            <a:spLocks noGrp="1"/>
          </p:cNvSpPr>
          <p:nvPr>
            <p:ph type="sldNum" sz="quarter" idx="12"/>
          </p:nvPr>
        </p:nvSpPr>
        <p:spPr>
          <a:xfrm>
            <a:off x="9831388" y="6453188"/>
            <a:ext cx="1595437" cy="404812"/>
          </a:xfrm>
        </p:spPr>
        <p:txBody>
          <a:bodyPr/>
          <a:lstStyle>
            <a:lvl1pPr>
              <a:defRPr/>
            </a:lvl1pPr>
          </a:lstStyle>
          <a:p>
            <a:fld id="{A0BD6A0F-7B94-0C4B-B357-93DDD2B57953}" type="slidenum">
              <a:rPr lang="en-US" altLang="en-US"/>
              <a:pPr/>
              <a:t>‹#›</a:t>
            </a:fld>
            <a:endParaRPr lang="en-US" altLang="en-US"/>
          </a:p>
        </p:txBody>
      </p:sp>
    </p:spTree>
    <p:extLst>
      <p:ext uri="{BB962C8B-B14F-4D97-AF65-F5344CB8AC3E}">
        <p14:creationId xmlns:p14="http://schemas.microsoft.com/office/powerpoint/2010/main" val="302745829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0019404-B8E3-994C-990E-6ED5CA9DBBDA}"/>
              </a:ext>
            </a:extLst>
          </p:cNvPr>
          <p:cNvSpPr>
            <a:spLocks noGrp="1"/>
          </p:cNvSpPr>
          <p:nvPr>
            <p:ph type="dt" sz="half" idx="10"/>
          </p:nvPr>
        </p:nvSpPr>
        <p:spPr/>
        <p:txBody>
          <a:bodyPr/>
          <a:lstStyle>
            <a:lvl1pPr>
              <a:defRPr/>
            </a:lvl1pPr>
          </a:lstStyle>
          <a:p>
            <a:pPr>
              <a:defRPr/>
            </a:pPr>
            <a:fld id="{6FA7A1AB-4191-E242-89EE-6795C85A7FA7}" type="datetimeFigureOut">
              <a:rPr lang="en-US"/>
              <a:pPr>
                <a:defRPr/>
              </a:pPr>
              <a:t>10/1/21</a:t>
            </a:fld>
            <a:endParaRPr lang="en-US" dirty="0"/>
          </a:p>
        </p:txBody>
      </p:sp>
      <p:sp>
        <p:nvSpPr>
          <p:cNvPr id="5" name="Footer Placeholder 4">
            <a:extLst>
              <a:ext uri="{FF2B5EF4-FFF2-40B4-BE49-F238E27FC236}">
                <a16:creationId xmlns:a16="http://schemas.microsoft.com/office/drawing/2014/main" id="{339F7497-C547-4A4E-AA69-10194EC03EF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D1FE4B8-DA16-0246-9384-13D7CBF0C1D7}"/>
              </a:ext>
            </a:extLst>
          </p:cNvPr>
          <p:cNvSpPr>
            <a:spLocks noGrp="1"/>
          </p:cNvSpPr>
          <p:nvPr>
            <p:ph type="sldNum" sz="quarter" idx="12"/>
          </p:nvPr>
        </p:nvSpPr>
        <p:spPr/>
        <p:txBody>
          <a:bodyPr/>
          <a:lstStyle>
            <a:lvl1pPr>
              <a:defRPr/>
            </a:lvl1pPr>
          </a:lstStyle>
          <a:p>
            <a:fld id="{1CBD49F1-FBF4-D34E-85F3-01C9849CBEF8}" type="slidenum">
              <a:rPr lang="en-US" altLang="en-US"/>
              <a:pPr/>
              <a:t>‹#›</a:t>
            </a:fld>
            <a:endParaRPr lang="en-US" altLang="en-US"/>
          </a:p>
        </p:txBody>
      </p:sp>
    </p:spTree>
    <p:extLst>
      <p:ext uri="{BB962C8B-B14F-4D97-AF65-F5344CB8AC3E}">
        <p14:creationId xmlns:p14="http://schemas.microsoft.com/office/powerpoint/2010/main" val="10594329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B10074-A333-BC40-B6F7-2FE3EC0B9649}"/>
              </a:ext>
            </a:extLst>
          </p:cNvPr>
          <p:cNvSpPr>
            <a:spLocks noGrp="1"/>
          </p:cNvSpPr>
          <p:nvPr>
            <p:ph type="dt" sz="half" idx="10"/>
          </p:nvPr>
        </p:nvSpPr>
        <p:spPr/>
        <p:txBody>
          <a:bodyPr/>
          <a:lstStyle>
            <a:lvl1pPr>
              <a:defRPr/>
            </a:lvl1pPr>
          </a:lstStyle>
          <a:p>
            <a:pPr>
              <a:defRPr/>
            </a:pPr>
            <a:fld id="{C8DBB64D-F5B0-3A48-ABC3-35D38D740483}" type="datetimeFigureOut">
              <a:rPr lang="en-US"/>
              <a:pPr>
                <a:defRPr/>
              </a:pPr>
              <a:t>10/1/21</a:t>
            </a:fld>
            <a:endParaRPr lang="en-US" dirty="0"/>
          </a:p>
        </p:txBody>
      </p:sp>
      <p:sp>
        <p:nvSpPr>
          <p:cNvPr id="5" name="Footer Placeholder 4">
            <a:extLst>
              <a:ext uri="{FF2B5EF4-FFF2-40B4-BE49-F238E27FC236}">
                <a16:creationId xmlns:a16="http://schemas.microsoft.com/office/drawing/2014/main" id="{284AE518-C52C-1C40-8E81-EDBFA0DD9BF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E3FCA0C-084D-EC4B-BF38-8F6AE91C7F91}"/>
              </a:ext>
            </a:extLst>
          </p:cNvPr>
          <p:cNvSpPr>
            <a:spLocks noGrp="1"/>
          </p:cNvSpPr>
          <p:nvPr>
            <p:ph type="sldNum" sz="quarter" idx="12"/>
          </p:nvPr>
        </p:nvSpPr>
        <p:spPr/>
        <p:txBody>
          <a:bodyPr/>
          <a:lstStyle>
            <a:lvl1pPr>
              <a:defRPr/>
            </a:lvl1pPr>
          </a:lstStyle>
          <a:p>
            <a:fld id="{04D5DDC4-0128-F743-B706-17A7A10AEF81}" type="slidenum">
              <a:rPr lang="en-US" altLang="en-US"/>
              <a:pPr/>
              <a:t>‹#›</a:t>
            </a:fld>
            <a:endParaRPr lang="en-US" altLang="en-US"/>
          </a:p>
        </p:txBody>
      </p:sp>
    </p:spTree>
    <p:extLst>
      <p:ext uri="{BB962C8B-B14F-4D97-AF65-F5344CB8AC3E}">
        <p14:creationId xmlns:p14="http://schemas.microsoft.com/office/powerpoint/2010/main" val="41555369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07726" y="1189177"/>
            <a:ext cx="11015036" cy="1985641"/>
          </a:xfrm>
        </p:spPr>
        <p:txBody>
          <a:bodyPr/>
          <a:lstStyle>
            <a:lvl1pPr marL="0" indent="0">
              <a:buNone/>
              <a:defRPr>
                <a:solidFill>
                  <a:schemeClr val="tx1">
                    <a:lumMod val="75000"/>
                  </a:schemeClr>
                </a:solidFill>
              </a:defRPr>
            </a:lvl1pPr>
            <a:lvl2pPr marL="0" indent="0">
              <a:buFontTx/>
              <a:buNone/>
              <a:defRPr sz="1961">
                <a:solidFill>
                  <a:schemeClr val="tx1">
                    <a:lumMod val="75000"/>
                  </a:schemeClr>
                </a:solidFill>
              </a:defRPr>
            </a:lvl2pPr>
            <a:lvl3pPr marL="224097" indent="0">
              <a:buNone/>
              <a:defRPr>
                <a:solidFill>
                  <a:schemeClr val="tx1">
                    <a:lumMod val="75000"/>
                  </a:schemeClr>
                </a:solidFill>
              </a:defRPr>
            </a:lvl3pPr>
            <a:lvl4pPr marL="448193" indent="0">
              <a:buNone/>
              <a:defRPr>
                <a:solidFill>
                  <a:schemeClr val="tx1">
                    <a:lumMod val="75000"/>
                  </a:schemeClr>
                </a:solidFill>
              </a:defRPr>
            </a:lvl4pPr>
            <a:lvl5pPr marL="672290" indent="0">
              <a:buNone/>
              <a:defRPr b="0" i="0">
                <a:solidFill>
                  <a:schemeClr val="tx1">
                    <a:lumMod val="75000"/>
                  </a:schemeClr>
                </a:solidFill>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8986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88A18B-8B08-49D2-8EDD-D63CF2B033DF}"/>
              </a:ext>
            </a:extLst>
          </p:cNvPr>
          <p:cNvSpPr>
            <a:spLocks noGrp="1"/>
          </p:cNvSpPr>
          <p:nvPr>
            <p:ph type="title"/>
          </p:nvPr>
        </p:nvSpPr>
        <p:spPr>
          <a:xfrm>
            <a:off x="966037" y="440515"/>
            <a:ext cx="9153078" cy="548638"/>
          </a:xfrm>
          <a:prstGeom prst="rect">
            <a:avLst/>
          </a:prstGeom>
        </p:spPr>
        <p:txBody>
          <a:bodyPr rtlCol="0" anchor="ctr">
            <a:noAutofit/>
          </a:bodyPr>
          <a:lstStyle/>
          <a:p>
            <a:endParaRPr lang="en-US" dirty="0"/>
          </a:p>
        </p:txBody>
      </p:sp>
    </p:spTree>
    <p:extLst>
      <p:ext uri="{BB962C8B-B14F-4D97-AF65-F5344CB8AC3E}">
        <p14:creationId xmlns:p14="http://schemas.microsoft.com/office/powerpoint/2010/main" val="10939929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A612-8F92-084D-9D30-517C90C91A5C}"/>
              </a:ext>
            </a:extLst>
          </p:cNvPr>
          <p:cNvSpPr>
            <a:spLocks noGrp="1"/>
          </p:cNvSpPr>
          <p:nvPr>
            <p:ph type="ctrTitle"/>
          </p:nvPr>
        </p:nvSpPr>
        <p:spPr>
          <a:xfrm>
            <a:off x="278969" y="5106692"/>
            <a:ext cx="9794929" cy="1751308"/>
          </a:xfrm>
        </p:spPr>
        <p:txBody>
          <a:bodyPr>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41800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C389B51-D8B3-3949-905A-242B983F3BF9}"/>
              </a:ext>
            </a:extLst>
          </p:cNvPr>
          <p:cNvSpPr>
            <a:spLocks noGrp="1"/>
          </p:cNvSpPr>
          <p:nvPr>
            <p:ph type="dt" sz="half" idx="10"/>
          </p:nvPr>
        </p:nvSpPr>
        <p:spPr/>
        <p:txBody>
          <a:bodyPr/>
          <a:lstStyle>
            <a:lvl1pPr>
              <a:defRPr/>
            </a:lvl1pPr>
          </a:lstStyle>
          <a:p>
            <a:pPr>
              <a:defRPr/>
            </a:pPr>
            <a:fld id="{6037D822-5E0A-9A4F-8B8F-4518B2DE8855}" type="datetimeFigureOut">
              <a:rPr lang="en-US"/>
              <a:pPr>
                <a:defRPr/>
              </a:pPr>
              <a:t>10/1/21</a:t>
            </a:fld>
            <a:endParaRPr lang="en-US" dirty="0"/>
          </a:p>
        </p:txBody>
      </p:sp>
      <p:sp>
        <p:nvSpPr>
          <p:cNvPr id="5" name="Footer Placeholder 4">
            <a:extLst>
              <a:ext uri="{FF2B5EF4-FFF2-40B4-BE49-F238E27FC236}">
                <a16:creationId xmlns:a16="http://schemas.microsoft.com/office/drawing/2014/main" id="{F492B3EA-6FAE-DE49-9F32-BAC76D05CFB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0229B59-E8AC-B547-AEAC-EB77DFDB503A}"/>
              </a:ext>
            </a:extLst>
          </p:cNvPr>
          <p:cNvSpPr>
            <a:spLocks noGrp="1"/>
          </p:cNvSpPr>
          <p:nvPr>
            <p:ph type="sldNum" sz="quarter" idx="12"/>
          </p:nvPr>
        </p:nvSpPr>
        <p:spPr/>
        <p:txBody>
          <a:bodyPr/>
          <a:lstStyle>
            <a:lvl1pPr>
              <a:defRPr/>
            </a:lvl1pPr>
          </a:lstStyle>
          <a:p>
            <a:fld id="{625E1FC0-EB39-7E42-A7B9-3F1411B3DA23}" type="slidenum">
              <a:rPr lang="en-US" altLang="en-US"/>
              <a:pPr/>
              <a:t>‹#›</a:t>
            </a:fld>
            <a:endParaRPr lang="en-US" altLang="en-US"/>
          </a:p>
        </p:txBody>
      </p:sp>
    </p:spTree>
    <p:extLst>
      <p:ext uri="{BB962C8B-B14F-4D97-AF65-F5344CB8AC3E}">
        <p14:creationId xmlns:p14="http://schemas.microsoft.com/office/powerpoint/2010/main" val="3321935497"/>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Freeform 3" title="Crop Mark">
            <a:extLst>
              <a:ext uri="{FF2B5EF4-FFF2-40B4-BE49-F238E27FC236}">
                <a16:creationId xmlns:a16="http://schemas.microsoft.com/office/drawing/2014/main" id="{7CE4419D-8AB9-BD42-90DB-A225A9224D09}"/>
              </a:ext>
            </a:extLst>
          </p:cNvPr>
          <p:cNvSpPr/>
          <p:nvPr/>
        </p:nvSpPr>
        <p:spPr bwMode="auto">
          <a:xfrm>
            <a:off x="8151813" y="1685925"/>
            <a:ext cx="3275012"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B8C13874-3C2A-104B-821B-EA39AB405341}"/>
              </a:ext>
            </a:extLst>
          </p:cNvPr>
          <p:cNvSpPr>
            <a:spLocks noGrp="1"/>
          </p:cNvSpPr>
          <p:nvPr>
            <p:ph type="dt" sz="half" idx="10"/>
          </p:nvPr>
        </p:nvSpPr>
        <p:spPr>
          <a:xfrm>
            <a:off x="738188" y="6453188"/>
            <a:ext cx="1622425" cy="404812"/>
          </a:xfrm>
        </p:spPr>
        <p:txBody>
          <a:bodyPr/>
          <a:lstStyle>
            <a:lvl1pPr>
              <a:defRPr>
                <a:solidFill>
                  <a:schemeClr val="tx2"/>
                </a:solidFill>
              </a:defRPr>
            </a:lvl1pPr>
          </a:lstStyle>
          <a:p>
            <a:pPr>
              <a:defRPr/>
            </a:pPr>
            <a:fld id="{0DE02BC7-30FD-B64F-BD8E-CD155E422566}" type="datetimeFigureOut">
              <a:rPr lang="en-US"/>
              <a:pPr>
                <a:defRPr/>
              </a:pPr>
              <a:t>10/1/21</a:t>
            </a:fld>
            <a:endParaRPr lang="en-US" dirty="0"/>
          </a:p>
        </p:txBody>
      </p:sp>
      <p:sp>
        <p:nvSpPr>
          <p:cNvPr id="6" name="Footer Placeholder 4">
            <a:extLst>
              <a:ext uri="{FF2B5EF4-FFF2-40B4-BE49-F238E27FC236}">
                <a16:creationId xmlns:a16="http://schemas.microsoft.com/office/drawing/2014/main" id="{701B2313-861A-AA41-A639-58B2D6844080}"/>
              </a:ext>
            </a:extLst>
          </p:cNvPr>
          <p:cNvSpPr>
            <a:spLocks noGrp="1"/>
          </p:cNvSpPr>
          <p:nvPr>
            <p:ph type="ftr" sz="quarter" idx="11"/>
          </p:nvPr>
        </p:nvSpPr>
        <p:spPr>
          <a:xfrm>
            <a:off x="2584450" y="6453188"/>
            <a:ext cx="7023100" cy="404812"/>
          </a:xfrm>
        </p:spPr>
        <p:txBody>
          <a:bodyPr/>
          <a:lstStyle>
            <a:lvl1pPr algn="ctr">
              <a:defRPr>
                <a:solidFill>
                  <a:schemeClr val="tx2"/>
                </a:solidFill>
              </a:defRPr>
            </a:lvl1pPr>
          </a:lstStyle>
          <a:p>
            <a:pPr>
              <a:defRPr/>
            </a:pPr>
            <a:endParaRPr lang="en-US"/>
          </a:p>
        </p:txBody>
      </p:sp>
      <p:sp>
        <p:nvSpPr>
          <p:cNvPr id="7" name="Slide Number Placeholder 5">
            <a:extLst>
              <a:ext uri="{FF2B5EF4-FFF2-40B4-BE49-F238E27FC236}">
                <a16:creationId xmlns:a16="http://schemas.microsoft.com/office/drawing/2014/main" id="{CA7E0573-35ED-B34F-B73A-E9924FB3DD00}"/>
              </a:ext>
            </a:extLst>
          </p:cNvPr>
          <p:cNvSpPr>
            <a:spLocks noGrp="1"/>
          </p:cNvSpPr>
          <p:nvPr>
            <p:ph type="sldNum" sz="quarter" idx="12"/>
          </p:nvPr>
        </p:nvSpPr>
        <p:spPr>
          <a:xfrm>
            <a:off x="9831388" y="6453188"/>
            <a:ext cx="1595437" cy="404812"/>
          </a:xfrm>
        </p:spPr>
        <p:txBody>
          <a:bodyPr/>
          <a:lstStyle>
            <a:lvl1pPr>
              <a:defRPr/>
            </a:lvl1pPr>
          </a:lstStyle>
          <a:p>
            <a:fld id="{C7B59D02-3580-E64D-8738-F9335B4934A9}" type="slidenum">
              <a:rPr lang="en-US" altLang="en-US"/>
              <a:pPr/>
              <a:t>‹#›</a:t>
            </a:fld>
            <a:endParaRPr lang="en-US" altLang="en-US"/>
          </a:p>
        </p:txBody>
      </p:sp>
    </p:spTree>
    <p:extLst>
      <p:ext uri="{BB962C8B-B14F-4D97-AF65-F5344CB8AC3E}">
        <p14:creationId xmlns:p14="http://schemas.microsoft.com/office/powerpoint/2010/main" val="402646021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599A2602-CDE8-C047-B465-58E634F46FD3}"/>
              </a:ext>
            </a:extLst>
          </p:cNvPr>
          <p:cNvSpPr>
            <a:spLocks noGrp="1"/>
          </p:cNvSpPr>
          <p:nvPr>
            <p:ph type="dt" sz="half" idx="10"/>
          </p:nvPr>
        </p:nvSpPr>
        <p:spPr/>
        <p:txBody>
          <a:bodyPr/>
          <a:lstStyle>
            <a:lvl1pPr>
              <a:defRPr/>
            </a:lvl1pPr>
          </a:lstStyle>
          <a:p>
            <a:pPr>
              <a:defRPr/>
            </a:pPr>
            <a:fld id="{2B4710D4-CFF1-FD4F-B0C2-E1D4B63736C4}" type="datetimeFigureOut">
              <a:rPr lang="en-US"/>
              <a:pPr>
                <a:defRPr/>
              </a:pPr>
              <a:t>10/1/21</a:t>
            </a:fld>
            <a:endParaRPr lang="en-US" dirty="0"/>
          </a:p>
        </p:txBody>
      </p:sp>
      <p:sp>
        <p:nvSpPr>
          <p:cNvPr id="6" name="Footer Placeholder 4">
            <a:extLst>
              <a:ext uri="{FF2B5EF4-FFF2-40B4-BE49-F238E27FC236}">
                <a16:creationId xmlns:a16="http://schemas.microsoft.com/office/drawing/2014/main" id="{EDA9D76F-B657-5549-AA2A-C081592E389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C3E697D-EBE9-1440-966C-E129B1AB3B45}"/>
              </a:ext>
            </a:extLst>
          </p:cNvPr>
          <p:cNvSpPr>
            <a:spLocks noGrp="1"/>
          </p:cNvSpPr>
          <p:nvPr>
            <p:ph type="sldNum" sz="quarter" idx="12"/>
          </p:nvPr>
        </p:nvSpPr>
        <p:spPr/>
        <p:txBody>
          <a:bodyPr/>
          <a:lstStyle>
            <a:lvl1pPr>
              <a:defRPr/>
            </a:lvl1pPr>
          </a:lstStyle>
          <a:p>
            <a:fld id="{A27A6325-2BB2-5048-A19D-901E019F995B}" type="slidenum">
              <a:rPr lang="en-US" altLang="en-US"/>
              <a:pPr/>
              <a:t>‹#›</a:t>
            </a:fld>
            <a:endParaRPr lang="en-US" altLang="en-US"/>
          </a:p>
        </p:txBody>
      </p:sp>
    </p:spTree>
    <p:extLst>
      <p:ext uri="{BB962C8B-B14F-4D97-AF65-F5344CB8AC3E}">
        <p14:creationId xmlns:p14="http://schemas.microsoft.com/office/powerpoint/2010/main" val="196556792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1DCD4502-C9EB-4342-9EA8-4633B833541F}"/>
              </a:ext>
            </a:extLst>
          </p:cNvPr>
          <p:cNvSpPr>
            <a:spLocks noGrp="1"/>
          </p:cNvSpPr>
          <p:nvPr>
            <p:ph type="dt" sz="half" idx="10"/>
          </p:nvPr>
        </p:nvSpPr>
        <p:spPr/>
        <p:txBody>
          <a:bodyPr/>
          <a:lstStyle>
            <a:lvl1pPr>
              <a:defRPr/>
            </a:lvl1pPr>
          </a:lstStyle>
          <a:p>
            <a:pPr>
              <a:defRPr/>
            </a:pPr>
            <a:fld id="{63902781-F039-634D-86FA-66309E4EB53F}" type="datetimeFigureOut">
              <a:rPr lang="en-US"/>
              <a:pPr>
                <a:defRPr/>
              </a:pPr>
              <a:t>10/1/21</a:t>
            </a:fld>
            <a:endParaRPr lang="en-US" dirty="0"/>
          </a:p>
        </p:txBody>
      </p:sp>
      <p:sp>
        <p:nvSpPr>
          <p:cNvPr id="8" name="Footer Placeholder 4">
            <a:extLst>
              <a:ext uri="{FF2B5EF4-FFF2-40B4-BE49-F238E27FC236}">
                <a16:creationId xmlns:a16="http://schemas.microsoft.com/office/drawing/2014/main" id="{26869A62-F50D-CF4F-A66E-8ED4272E9D3C}"/>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AFCDFEE-9316-F349-B236-4609EB1F3D5C}"/>
              </a:ext>
            </a:extLst>
          </p:cNvPr>
          <p:cNvSpPr>
            <a:spLocks noGrp="1"/>
          </p:cNvSpPr>
          <p:nvPr>
            <p:ph type="sldNum" sz="quarter" idx="12"/>
          </p:nvPr>
        </p:nvSpPr>
        <p:spPr/>
        <p:txBody>
          <a:bodyPr/>
          <a:lstStyle>
            <a:lvl1pPr>
              <a:defRPr/>
            </a:lvl1pPr>
          </a:lstStyle>
          <a:p>
            <a:fld id="{248CE941-EC6D-4740-918A-7AC13EC31276}" type="slidenum">
              <a:rPr lang="en-US" altLang="en-US"/>
              <a:pPr/>
              <a:t>‹#›</a:t>
            </a:fld>
            <a:endParaRPr lang="en-US" altLang="en-US"/>
          </a:p>
        </p:txBody>
      </p:sp>
    </p:spTree>
    <p:extLst>
      <p:ext uri="{BB962C8B-B14F-4D97-AF65-F5344CB8AC3E}">
        <p14:creationId xmlns:p14="http://schemas.microsoft.com/office/powerpoint/2010/main" val="824218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9CFF7958-9641-4945-BED4-771DEFC19BF7}"/>
              </a:ext>
            </a:extLst>
          </p:cNvPr>
          <p:cNvSpPr>
            <a:spLocks noGrp="1"/>
          </p:cNvSpPr>
          <p:nvPr>
            <p:ph type="dt" sz="half" idx="10"/>
          </p:nvPr>
        </p:nvSpPr>
        <p:spPr/>
        <p:txBody>
          <a:bodyPr/>
          <a:lstStyle>
            <a:lvl1pPr>
              <a:defRPr/>
            </a:lvl1pPr>
          </a:lstStyle>
          <a:p>
            <a:pPr>
              <a:defRPr/>
            </a:pPr>
            <a:fld id="{8CCBD234-EB74-6540-91BA-95C29C8452A0}" type="datetimeFigureOut">
              <a:rPr lang="en-US"/>
              <a:pPr>
                <a:defRPr/>
              </a:pPr>
              <a:t>10/1/21</a:t>
            </a:fld>
            <a:endParaRPr lang="en-US" dirty="0"/>
          </a:p>
        </p:txBody>
      </p:sp>
      <p:sp>
        <p:nvSpPr>
          <p:cNvPr id="4" name="Footer Placeholder 4">
            <a:extLst>
              <a:ext uri="{FF2B5EF4-FFF2-40B4-BE49-F238E27FC236}">
                <a16:creationId xmlns:a16="http://schemas.microsoft.com/office/drawing/2014/main" id="{4D0AB7EE-E980-4148-AE82-C0B9602AAFB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03FFB86-B19C-0F44-BE50-CA47A68FAFC7}"/>
              </a:ext>
            </a:extLst>
          </p:cNvPr>
          <p:cNvSpPr>
            <a:spLocks noGrp="1"/>
          </p:cNvSpPr>
          <p:nvPr>
            <p:ph type="sldNum" sz="quarter" idx="12"/>
          </p:nvPr>
        </p:nvSpPr>
        <p:spPr/>
        <p:txBody>
          <a:bodyPr/>
          <a:lstStyle>
            <a:lvl1pPr>
              <a:defRPr/>
            </a:lvl1pPr>
          </a:lstStyle>
          <a:p>
            <a:fld id="{1AE84C8E-A0EE-7545-92EE-F3818CC92C2E}" type="slidenum">
              <a:rPr lang="en-US" altLang="en-US"/>
              <a:pPr/>
              <a:t>‹#›</a:t>
            </a:fld>
            <a:endParaRPr lang="en-US" altLang="en-US"/>
          </a:p>
        </p:txBody>
      </p:sp>
    </p:spTree>
    <p:extLst>
      <p:ext uri="{BB962C8B-B14F-4D97-AF65-F5344CB8AC3E}">
        <p14:creationId xmlns:p14="http://schemas.microsoft.com/office/powerpoint/2010/main" val="275163604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85996EA-6AEF-C940-ACF1-DF43BEA374EA}"/>
              </a:ext>
            </a:extLst>
          </p:cNvPr>
          <p:cNvSpPr>
            <a:spLocks noGrp="1"/>
          </p:cNvSpPr>
          <p:nvPr>
            <p:ph type="dt" sz="half" idx="10"/>
          </p:nvPr>
        </p:nvSpPr>
        <p:spPr/>
        <p:txBody>
          <a:bodyPr/>
          <a:lstStyle>
            <a:lvl1pPr>
              <a:defRPr/>
            </a:lvl1pPr>
          </a:lstStyle>
          <a:p>
            <a:pPr>
              <a:defRPr/>
            </a:pPr>
            <a:fld id="{FD832228-E611-C84F-B838-890EC4DE89CB}" type="datetimeFigureOut">
              <a:rPr lang="en-US"/>
              <a:pPr>
                <a:defRPr/>
              </a:pPr>
              <a:t>10/1/21</a:t>
            </a:fld>
            <a:endParaRPr lang="en-US" dirty="0"/>
          </a:p>
        </p:txBody>
      </p:sp>
      <p:sp>
        <p:nvSpPr>
          <p:cNvPr id="3" name="Footer Placeholder 4">
            <a:extLst>
              <a:ext uri="{FF2B5EF4-FFF2-40B4-BE49-F238E27FC236}">
                <a16:creationId xmlns:a16="http://schemas.microsoft.com/office/drawing/2014/main" id="{1F7498BF-7988-8F45-B119-7D8BDE5846B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7D61A65-786C-EF4E-8FAA-307EDAC582AD}"/>
              </a:ext>
            </a:extLst>
          </p:cNvPr>
          <p:cNvSpPr>
            <a:spLocks noGrp="1"/>
          </p:cNvSpPr>
          <p:nvPr>
            <p:ph type="sldNum" sz="quarter" idx="12"/>
          </p:nvPr>
        </p:nvSpPr>
        <p:spPr/>
        <p:txBody>
          <a:bodyPr/>
          <a:lstStyle>
            <a:lvl1pPr>
              <a:defRPr/>
            </a:lvl1pPr>
          </a:lstStyle>
          <a:p>
            <a:fld id="{7A8E0F33-F924-DF4F-B159-C0A292388B6B}" type="slidenum">
              <a:rPr lang="en-US" altLang="en-US"/>
              <a:pPr/>
              <a:t>‹#›</a:t>
            </a:fld>
            <a:endParaRPr lang="en-US" altLang="en-US"/>
          </a:p>
        </p:txBody>
      </p:sp>
    </p:spTree>
    <p:extLst>
      <p:ext uri="{BB962C8B-B14F-4D97-AF65-F5344CB8AC3E}">
        <p14:creationId xmlns:p14="http://schemas.microsoft.com/office/powerpoint/2010/main" val="305838136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1CEBA048-C5B6-4B4A-B1FF-DC2B6C4407EC}"/>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76DC99DE-CAB9-CE4E-9FF6-5C7D939505F1}"/>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a:extLst>
              <a:ext uri="{FF2B5EF4-FFF2-40B4-BE49-F238E27FC236}">
                <a16:creationId xmlns:a16="http://schemas.microsoft.com/office/drawing/2014/main" id="{87ED354E-9E34-6544-BD84-182FAB67C802}"/>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CAFE0674-A56F-A943-9B15-19655A9103B2}" type="datetimeFigureOut">
              <a:rPr lang="en-US"/>
              <a:pPr>
                <a:defRPr/>
              </a:pPr>
              <a:t>10/1/21</a:t>
            </a:fld>
            <a:endParaRPr lang="en-US" dirty="0"/>
          </a:p>
        </p:txBody>
      </p:sp>
      <p:sp>
        <p:nvSpPr>
          <p:cNvPr id="8" name="Footer Placeholder 5">
            <a:extLst>
              <a:ext uri="{FF2B5EF4-FFF2-40B4-BE49-F238E27FC236}">
                <a16:creationId xmlns:a16="http://schemas.microsoft.com/office/drawing/2014/main" id="{4E01B0AC-0530-B940-8161-3EE0481AFC7C}"/>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id="{A3D5AEDB-AC56-134C-87CC-8A84B4185968}"/>
              </a:ext>
            </a:extLst>
          </p:cNvPr>
          <p:cNvSpPr>
            <a:spLocks noGrp="1"/>
          </p:cNvSpPr>
          <p:nvPr>
            <p:ph type="sldNum" sz="quarter" idx="12"/>
          </p:nvPr>
        </p:nvSpPr>
        <p:spPr>
          <a:xfrm>
            <a:off x="9883775" y="6453188"/>
            <a:ext cx="1595438" cy="404812"/>
          </a:xfrm>
        </p:spPr>
        <p:txBody>
          <a:bodyPr/>
          <a:lstStyle>
            <a:lvl1pPr>
              <a:defRPr/>
            </a:lvl1pPr>
          </a:lstStyle>
          <a:p>
            <a:fld id="{589C5F3C-3A00-8846-A828-95E273E229F0}" type="slidenum">
              <a:rPr lang="en-US" altLang="en-US"/>
              <a:pPr/>
              <a:t>‹#›</a:t>
            </a:fld>
            <a:endParaRPr lang="en-US" altLang="en-US"/>
          </a:p>
        </p:txBody>
      </p:sp>
    </p:spTree>
    <p:extLst>
      <p:ext uri="{BB962C8B-B14F-4D97-AF65-F5344CB8AC3E}">
        <p14:creationId xmlns:p14="http://schemas.microsoft.com/office/powerpoint/2010/main" val="417056764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D11C6811-AF7D-CD42-8881-FEAEBC784E98}"/>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390D72E5-469F-2E45-8DC1-B7DFDFCC5F60}"/>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title="Background Shape">
            <a:extLst>
              <a:ext uri="{FF2B5EF4-FFF2-40B4-BE49-F238E27FC236}">
                <a16:creationId xmlns:a16="http://schemas.microsoft.com/office/drawing/2014/main" id="{41A30808-E0F3-984D-833B-45295D3813E2}"/>
              </a:ext>
            </a:extLst>
          </p:cNvPr>
          <p:cNvSpPr/>
          <p:nvPr userDrawn="1"/>
        </p:nvSpPr>
        <p:spPr>
          <a:xfrm>
            <a:off x="0" y="-153988"/>
            <a:ext cx="5303838" cy="7011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rtlCol="0">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4">
            <a:extLst>
              <a:ext uri="{FF2B5EF4-FFF2-40B4-BE49-F238E27FC236}">
                <a16:creationId xmlns:a16="http://schemas.microsoft.com/office/drawing/2014/main" id="{57DEC781-B189-7147-9CCD-8C4F6EFB1306}"/>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50D5A945-AFAC-2347-9312-EE76FABA6372}" type="datetimeFigureOut">
              <a:rPr lang="en-US"/>
              <a:pPr>
                <a:defRPr/>
              </a:pPr>
              <a:t>10/1/21</a:t>
            </a:fld>
            <a:endParaRPr lang="en-US" dirty="0"/>
          </a:p>
        </p:txBody>
      </p:sp>
      <p:sp>
        <p:nvSpPr>
          <p:cNvPr id="9" name="Footer Placeholder 5">
            <a:extLst>
              <a:ext uri="{FF2B5EF4-FFF2-40B4-BE49-F238E27FC236}">
                <a16:creationId xmlns:a16="http://schemas.microsoft.com/office/drawing/2014/main" id="{D7B1E954-A378-F346-8A4D-36570961B87A}"/>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10" name="Slide Number Placeholder 6">
            <a:extLst>
              <a:ext uri="{FF2B5EF4-FFF2-40B4-BE49-F238E27FC236}">
                <a16:creationId xmlns:a16="http://schemas.microsoft.com/office/drawing/2014/main" id="{8B5B0524-364A-5E43-BDF1-683630FE5D81}"/>
              </a:ext>
            </a:extLst>
          </p:cNvPr>
          <p:cNvSpPr>
            <a:spLocks noGrp="1"/>
          </p:cNvSpPr>
          <p:nvPr>
            <p:ph type="sldNum" sz="quarter" idx="12"/>
          </p:nvPr>
        </p:nvSpPr>
        <p:spPr>
          <a:xfrm>
            <a:off x="9883775" y="6453188"/>
            <a:ext cx="1595438" cy="404812"/>
          </a:xfrm>
        </p:spPr>
        <p:txBody>
          <a:bodyPr/>
          <a:lstStyle>
            <a:lvl1pPr>
              <a:defRPr/>
            </a:lvl1pPr>
          </a:lstStyle>
          <a:p>
            <a:fld id="{76A5A677-D7E4-D64B-B2C9-34DBDDBA18E2}" type="slidenum">
              <a:rPr lang="en-US" altLang="en-US"/>
              <a:pPr/>
              <a:t>‹#›</a:t>
            </a:fld>
            <a:endParaRPr lang="en-US" altLang="en-US"/>
          </a:p>
        </p:txBody>
      </p:sp>
    </p:spTree>
    <p:extLst>
      <p:ext uri="{BB962C8B-B14F-4D97-AF65-F5344CB8AC3E}">
        <p14:creationId xmlns:p14="http://schemas.microsoft.com/office/powerpoint/2010/main" val="394614864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emf"/><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884399F-FCC0-1E4B-A450-05A5BF2D0DB9}"/>
              </a:ext>
            </a:extLst>
          </p:cNvPr>
          <p:cNvSpPr>
            <a:spLocks noGrp="1"/>
          </p:cNvSpPr>
          <p:nvPr>
            <p:ph type="title"/>
          </p:nvPr>
        </p:nvSpPr>
        <p:spPr bwMode="auto">
          <a:xfrm>
            <a:off x="1371600" y="685800"/>
            <a:ext cx="960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F25176B-2FDC-BA4A-873F-90F58E16270E}"/>
              </a:ext>
            </a:extLst>
          </p:cNvPr>
          <p:cNvSpPr>
            <a:spLocks noGrp="1"/>
          </p:cNvSpPr>
          <p:nvPr>
            <p:ph type="body" idx="1"/>
          </p:nvPr>
        </p:nvSpPr>
        <p:spPr bwMode="auto">
          <a:xfrm>
            <a:off x="1371600" y="2286000"/>
            <a:ext cx="960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BA21122-B131-0C44-A50A-D1DAB4C514A3}"/>
              </a:ext>
            </a:extLst>
          </p:cNvPr>
          <p:cNvSpPr>
            <a:spLocks noGrp="1"/>
          </p:cNvSpPr>
          <p:nvPr>
            <p:ph type="dt" sz="half" idx="2"/>
          </p:nvPr>
        </p:nvSpPr>
        <p:spPr>
          <a:xfrm>
            <a:off x="1390650" y="6453188"/>
            <a:ext cx="1204913"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fld id="{D85F33B3-7ED7-5E48-A086-16BF5CDAC195}" type="datetimeFigureOut">
              <a:rPr lang="en-US"/>
              <a:pPr>
                <a:defRPr/>
              </a:pPr>
              <a:t>10/1/21</a:t>
            </a:fld>
            <a:endParaRPr lang="en-US" dirty="0"/>
          </a:p>
        </p:txBody>
      </p:sp>
      <p:sp>
        <p:nvSpPr>
          <p:cNvPr id="5" name="Footer Placeholder 4">
            <a:extLst>
              <a:ext uri="{FF2B5EF4-FFF2-40B4-BE49-F238E27FC236}">
                <a16:creationId xmlns:a16="http://schemas.microsoft.com/office/drawing/2014/main" id="{CD140C5E-DED2-E346-A683-A535CEF59A43}"/>
              </a:ext>
            </a:extLst>
          </p:cNvPr>
          <p:cNvSpPr>
            <a:spLocks noGrp="1"/>
          </p:cNvSpPr>
          <p:nvPr>
            <p:ph type="ftr" sz="quarter" idx="3"/>
          </p:nvPr>
        </p:nvSpPr>
        <p:spPr>
          <a:xfrm>
            <a:off x="2894013" y="6453188"/>
            <a:ext cx="6280150"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4BC3938E-F06C-D44F-9C5F-2A89A0CEA10E}"/>
              </a:ext>
            </a:extLst>
          </p:cNvPr>
          <p:cNvSpPr>
            <a:spLocks noGrp="1"/>
          </p:cNvSpPr>
          <p:nvPr>
            <p:ph type="sldNum" sz="quarter" idx="4"/>
          </p:nvPr>
        </p:nvSpPr>
        <p:spPr>
          <a:xfrm>
            <a:off x="9472613" y="6453188"/>
            <a:ext cx="1597025" cy="4048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tx2"/>
                </a:solidFill>
              </a:defRPr>
            </a:lvl1pPr>
          </a:lstStyle>
          <a:p>
            <a:fld id="{70F5A051-89AC-1249-BA69-57DBB86E5844}" type="slidenum">
              <a:rPr lang="en-US" altLang="en-US"/>
              <a:pPr/>
              <a:t>‹#›</a:t>
            </a:fld>
            <a:endParaRPr lang="en-US" altLang="en-US"/>
          </a:p>
        </p:txBody>
      </p:sp>
      <p:sp>
        <p:nvSpPr>
          <p:cNvPr id="9" name="Rectangle 8" title="Side bar">
            <a:extLst>
              <a:ext uri="{FF2B5EF4-FFF2-40B4-BE49-F238E27FC236}">
                <a16:creationId xmlns:a16="http://schemas.microsoft.com/office/drawing/2014/main" id="{CC526EC9-1D17-7344-8513-72BAAD15CB7F}"/>
              </a:ext>
            </a:extLst>
          </p:cNvPr>
          <p:cNvSpPr/>
          <p:nvPr/>
        </p:nvSpPr>
        <p:spPr>
          <a:xfrm>
            <a:off x="477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96" r:id="rId1"/>
    <p:sldLayoutId id="2147483789" r:id="rId2"/>
    <p:sldLayoutId id="2147483797" r:id="rId3"/>
    <p:sldLayoutId id="2147483790" r:id="rId4"/>
    <p:sldLayoutId id="2147483791" r:id="rId5"/>
    <p:sldLayoutId id="2147483792" r:id="rId6"/>
    <p:sldLayoutId id="2147483793" r:id="rId7"/>
    <p:sldLayoutId id="2147483798" r:id="rId8"/>
    <p:sldLayoutId id="2147483799" r:id="rId9"/>
    <p:sldLayoutId id="2147483794" r:id="rId10"/>
    <p:sldLayoutId id="2147483795" r:id="rId11"/>
    <p:sldLayoutId id="2147483800" r:id="rId12"/>
    <p:sldLayoutId id="2147483801" r:id="rId13"/>
  </p:sldLayoutIdLst>
  <p:transition spd="med">
    <p:fade/>
  </p:transition>
  <p:hf sldNum="0" hdr="0" ftr="0" dt="0"/>
  <p:txStyles>
    <p:titleStyle>
      <a:lvl1pPr algn="l" rtl="0" eaLnBrk="0" fontAlgn="base" hangingPunct="0">
        <a:lnSpc>
          <a:spcPct val="89000"/>
        </a:lnSpc>
        <a:spcBef>
          <a:spcPct val="0"/>
        </a:spcBef>
        <a:spcAft>
          <a:spcPct val="0"/>
        </a:spcAft>
        <a:defRPr sz="4400" kern="1200">
          <a:solidFill>
            <a:schemeClr val="tx2"/>
          </a:solidFill>
          <a:latin typeface="+mj-lt"/>
          <a:ea typeface="+mj-ea"/>
          <a:cs typeface="+mj-cs"/>
        </a:defRPr>
      </a:lvl1pPr>
      <a:lvl2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2pPr>
      <a:lvl3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3pPr>
      <a:lvl4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4pPr>
      <a:lvl5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5pPr>
      <a:lvl6pPr marL="457200" algn="l" rtl="0" fontAlgn="base">
        <a:lnSpc>
          <a:spcPct val="89000"/>
        </a:lnSpc>
        <a:spcBef>
          <a:spcPct val="0"/>
        </a:spcBef>
        <a:spcAft>
          <a:spcPct val="0"/>
        </a:spcAft>
        <a:defRPr sz="4400">
          <a:solidFill>
            <a:schemeClr val="tx2"/>
          </a:solidFill>
          <a:latin typeface="Franklin Gothic Book" panose="020B0503020102020204" pitchFamily="34" charset="0"/>
        </a:defRPr>
      </a:lvl6pPr>
      <a:lvl7pPr marL="914400" algn="l" rtl="0" fontAlgn="base">
        <a:lnSpc>
          <a:spcPct val="89000"/>
        </a:lnSpc>
        <a:spcBef>
          <a:spcPct val="0"/>
        </a:spcBef>
        <a:spcAft>
          <a:spcPct val="0"/>
        </a:spcAft>
        <a:defRPr sz="4400">
          <a:solidFill>
            <a:schemeClr val="tx2"/>
          </a:solidFill>
          <a:latin typeface="Franklin Gothic Book" panose="020B0503020102020204" pitchFamily="34" charset="0"/>
        </a:defRPr>
      </a:lvl7pPr>
      <a:lvl8pPr marL="1371600" algn="l" rtl="0" fontAlgn="base">
        <a:lnSpc>
          <a:spcPct val="89000"/>
        </a:lnSpc>
        <a:spcBef>
          <a:spcPct val="0"/>
        </a:spcBef>
        <a:spcAft>
          <a:spcPct val="0"/>
        </a:spcAft>
        <a:defRPr sz="4400">
          <a:solidFill>
            <a:schemeClr val="tx2"/>
          </a:solidFill>
          <a:latin typeface="Franklin Gothic Book" panose="020B0503020102020204" pitchFamily="34" charset="0"/>
        </a:defRPr>
      </a:lvl8pPr>
      <a:lvl9pPr marL="1828800" algn="l" rtl="0" fontAlgn="base">
        <a:lnSpc>
          <a:spcPct val="89000"/>
        </a:lnSpc>
        <a:spcBef>
          <a:spcPct val="0"/>
        </a:spcBef>
        <a:spcAft>
          <a:spcPct val="0"/>
        </a:spcAft>
        <a:defRPr sz="4400">
          <a:solidFill>
            <a:schemeClr val="tx2"/>
          </a:solidFill>
          <a:latin typeface="Franklin Gothic Book" panose="020B0503020102020204" pitchFamily="34" charset="0"/>
        </a:defRPr>
      </a:lvl9pPr>
    </p:titleStyle>
    <p:bodyStyle>
      <a:lvl1pPr marL="382588" indent="-382588" algn="l" rtl="0" eaLnBrk="0" fontAlgn="base" hangingPunct="0">
        <a:lnSpc>
          <a:spcPct val="94000"/>
        </a:lnSpc>
        <a:spcBef>
          <a:spcPts val="1000"/>
        </a:spcBef>
        <a:spcAft>
          <a:spcPts val="200"/>
        </a:spcAft>
        <a:buFont typeface="Franklin Gothic Book" panose="020B0503020102020204" pitchFamily="34" charset="0"/>
        <a:buChar char="■"/>
        <a:defRPr sz="2000" kern="1200">
          <a:solidFill>
            <a:schemeClr val="tx2"/>
          </a:solidFill>
          <a:latin typeface="+mn-lt"/>
          <a:ea typeface="+mn-ea"/>
          <a:cs typeface="+mn-cs"/>
        </a:defRPr>
      </a:lvl1pPr>
      <a:lvl2pPr marL="914400" indent="-382588" algn="l" rtl="0" eaLnBrk="0" fontAlgn="base" hangingPunct="0">
        <a:lnSpc>
          <a:spcPct val="94000"/>
        </a:lnSpc>
        <a:spcBef>
          <a:spcPts val="500"/>
        </a:spcBef>
        <a:spcAft>
          <a:spcPts val="200"/>
        </a:spcAft>
        <a:buFont typeface="Franklin Gothic Book" panose="020B0503020102020204" pitchFamily="34" charset="0"/>
        <a:buChar char="–"/>
        <a:defRPr sz="2000" i="1" kern="1200">
          <a:solidFill>
            <a:schemeClr val="tx2"/>
          </a:solidFill>
          <a:latin typeface="+mn-lt"/>
          <a:ea typeface="+mn-ea"/>
          <a:cs typeface="+mn-cs"/>
        </a:defRPr>
      </a:lvl2pPr>
      <a:lvl3pPr marL="1371600" indent="-382588" algn="l" rtl="0" eaLnBrk="0" fontAlgn="base" hangingPunct="0">
        <a:lnSpc>
          <a:spcPct val="94000"/>
        </a:lnSpc>
        <a:spcBef>
          <a:spcPts val="500"/>
        </a:spcBef>
        <a:spcAft>
          <a:spcPts val="200"/>
        </a:spcAft>
        <a:buFont typeface="Franklin Gothic Book" panose="020B0503020102020204" pitchFamily="34" charset="0"/>
        <a:buChar char="■"/>
        <a:defRPr kern="1200">
          <a:solidFill>
            <a:schemeClr val="tx2"/>
          </a:solidFill>
          <a:latin typeface="+mn-lt"/>
          <a:ea typeface="+mn-ea"/>
          <a:cs typeface="+mn-cs"/>
        </a:defRPr>
      </a:lvl3pPr>
      <a:lvl4pPr marL="1828800" indent="-382588" algn="l" rtl="0" eaLnBrk="0" fontAlgn="base" hangingPunct="0">
        <a:lnSpc>
          <a:spcPct val="94000"/>
        </a:lnSpc>
        <a:spcBef>
          <a:spcPts val="500"/>
        </a:spcBef>
        <a:spcAft>
          <a:spcPts val="200"/>
        </a:spcAft>
        <a:buFont typeface="Franklin Gothic Book" panose="020B0503020102020204" pitchFamily="34" charset="0"/>
        <a:buChar char="–"/>
        <a:defRPr i="1" kern="1200">
          <a:solidFill>
            <a:schemeClr val="tx2"/>
          </a:solidFill>
          <a:latin typeface="+mn-lt"/>
          <a:ea typeface="+mn-ea"/>
          <a:cs typeface="+mn-cs"/>
        </a:defRPr>
      </a:lvl4pPr>
      <a:lvl5pPr marL="2286000" indent="-382588" algn="l" rtl="0" eaLnBrk="0" fontAlgn="base" hangingPunct="0">
        <a:lnSpc>
          <a:spcPct val="94000"/>
        </a:lnSpc>
        <a:spcBef>
          <a:spcPts val="500"/>
        </a:spcBef>
        <a:spcAft>
          <a:spcPts val="200"/>
        </a:spcAft>
        <a:buFont typeface="Franklin Gothic Book" panose="020B0503020102020204" pitchFamily="34" charset="0"/>
        <a:buChar char="■"/>
        <a:defRPr sz="1600" kern="120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7">
            <a:extLst>
              <a:ext uri="{FF2B5EF4-FFF2-40B4-BE49-F238E27FC236}">
                <a16:creationId xmlns:a16="http://schemas.microsoft.com/office/drawing/2014/main" id="{9BF616D1-F8E3-AE44-8D50-F85C0DF7021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0"/>
            <a:ext cx="12211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itle Placeholder 1">
            <a:extLst>
              <a:ext uri="{FF2B5EF4-FFF2-40B4-BE49-F238E27FC236}">
                <a16:creationId xmlns:a16="http://schemas.microsoft.com/office/drawing/2014/main" id="{41860D91-A73B-D14F-B2E5-430727F38F8B}"/>
              </a:ext>
            </a:extLst>
          </p:cNvPr>
          <p:cNvSpPr>
            <a:spLocks noGrp="1"/>
          </p:cNvSpPr>
          <p:nvPr>
            <p:ph type="title"/>
          </p:nvPr>
        </p:nvSpPr>
        <p:spPr bwMode="auto">
          <a:xfrm>
            <a:off x="355600" y="5114925"/>
            <a:ext cx="10129838"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pic>
        <p:nvPicPr>
          <p:cNvPr id="2052" name="Picture 8">
            <a:extLst>
              <a:ext uri="{FF2B5EF4-FFF2-40B4-BE49-F238E27FC236}">
                <a16:creationId xmlns:a16="http://schemas.microsoft.com/office/drawing/2014/main" id="{489E6C7B-2426-4040-B8E5-EF79F67E0B1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485438" y="247650"/>
            <a:ext cx="131445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9">
            <a:extLst>
              <a:ext uri="{FF2B5EF4-FFF2-40B4-BE49-F238E27FC236}">
                <a16:creationId xmlns:a16="http://schemas.microsoft.com/office/drawing/2014/main" id="{997B8FD9-7AD5-9445-BC02-24D2EDA683E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55600" y="377825"/>
            <a:ext cx="2190750"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506088"/>
      </p:ext>
    </p:extLst>
  </p:cSld>
  <p:clrMap bg1="lt1" tx1="dk1" bg2="lt2" tx2="dk2" accent1="accent1" accent2="accent2" accent3="accent3" accent4="accent4" accent5="accent5" accent6="accent6" hlink="hlink" folHlink="folHlink"/>
  <p:sldLayoutIdLst>
    <p:sldLayoutId id="2147483803" r:id="rId1"/>
  </p:sldLayoutIdLst>
  <p:txStyles>
    <p:titleStyle>
      <a:lvl1pPr algn="l" rtl="0" eaLnBrk="0" fontAlgn="base" hangingPunct="0">
        <a:lnSpc>
          <a:spcPct val="90000"/>
        </a:lnSpc>
        <a:spcBef>
          <a:spcPct val="0"/>
        </a:spcBef>
        <a:spcAft>
          <a:spcPct val="0"/>
        </a:spcAft>
        <a:defRPr sz="4400" b="1" kern="1200">
          <a:solidFill>
            <a:schemeClr val="tx2"/>
          </a:solidFill>
          <a:latin typeface="Avenir Next" panose="020B0503020202020204" pitchFamily="34" charset="0"/>
          <a:ea typeface="+mj-ea"/>
          <a:cs typeface="+mj-cs"/>
        </a:defRPr>
      </a:lvl1pPr>
      <a:lvl2pPr algn="l" rtl="0" eaLnBrk="0" fontAlgn="base" hangingPunct="0">
        <a:lnSpc>
          <a:spcPct val="90000"/>
        </a:lnSpc>
        <a:spcBef>
          <a:spcPct val="0"/>
        </a:spcBef>
        <a:spcAft>
          <a:spcPct val="0"/>
        </a:spcAft>
        <a:defRPr sz="4400" b="1">
          <a:solidFill>
            <a:schemeClr val="tx2"/>
          </a:solidFill>
          <a:latin typeface="Avenir Next"/>
        </a:defRPr>
      </a:lvl2pPr>
      <a:lvl3pPr algn="l" rtl="0" eaLnBrk="0" fontAlgn="base" hangingPunct="0">
        <a:lnSpc>
          <a:spcPct val="90000"/>
        </a:lnSpc>
        <a:spcBef>
          <a:spcPct val="0"/>
        </a:spcBef>
        <a:spcAft>
          <a:spcPct val="0"/>
        </a:spcAft>
        <a:defRPr sz="4400" b="1">
          <a:solidFill>
            <a:schemeClr val="tx2"/>
          </a:solidFill>
          <a:latin typeface="Avenir Next"/>
        </a:defRPr>
      </a:lvl3pPr>
      <a:lvl4pPr algn="l" rtl="0" eaLnBrk="0" fontAlgn="base" hangingPunct="0">
        <a:lnSpc>
          <a:spcPct val="90000"/>
        </a:lnSpc>
        <a:spcBef>
          <a:spcPct val="0"/>
        </a:spcBef>
        <a:spcAft>
          <a:spcPct val="0"/>
        </a:spcAft>
        <a:defRPr sz="4400" b="1">
          <a:solidFill>
            <a:schemeClr val="tx2"/>
          </a:solidFill>
          <a:latin typeface="Avenir Next"/>
        </a:defRPr>
      </a:lvl4pPr>
      <a:lvl5pPr algn="l" rtl="0" eaLnBrk="0" fontAlgn="base" hangingPunct="0">
        <a:lnSpc>
          <a:spcPct val="90000"/>
        </a:lnSpc>
        <a:spcBef>
          <a:spcPct val="0"/>
        </a:spcBef>
        <a:spcAft>
          <a:spcPct val="0"/>
        </a:spcAft>
        <a:defRPr sz="4400" b="1">
          <a:solidFill>
            <a:schemeClr val="tx2"/>
          </a:solidFill>
          <a:latin typeface="Avenir Next"/>
        </a:defRPr>
      </a:lvl5pPr>
      <a:lvl6pPr marL="457200" algn="l" rtl="0" fontAlgn="base">
        <a:lnSpc>
          <a:spcPct val="90000"/>
        </a:lnSpc>
        <a:spcBef>
          <a:spcPct val="0"/>
        </a:spcBef>
        <a:spcAft>
          <a:spcPct val="0"/>
        </a:spcAft>
        <a:defRPr sz="4400" b="1">
          <a:solidFill>
            <a:schemeClr val="tx2"/>
          </a:solidFill>
          <a:latin typeface="Avenir Next"/>
        </a:defRPr>
      </a:lvl6pPr>
      <a:lvl7pPr marL="914400" algn="l" rtl="0" fontAlgn="base">
        <a:lnSpc>
          <a:spcPct val="90000"/>
        </a:lnSpc>
        <a:spcBef>
          <a:spcPct val="0"/>
        </a:spcBef>
        <a:spcAft>
          <a:spcPct val="0"/>
        </a:spcAft>
        <a:defRPr sz="4400" b="1">
          <a:solidFill>
            <a:schemeClr val="tx2"/>
          </a:solidFill>
          <a:latin typeface="Avenir Next"/>
        </a:defRPr>
      </a:lvl7pPr>
      <a:lvl8pPr marL="1371600" algn="l" rtl="0" fontAlgn="base">
        <a:lnSpc>
          <a:spcPct val="90000"/>
        </a:lnSpc>
        <a:spcBef>
          <a:spcPct val="0"/>
        </a:spcBef>
        <a:spcAft>
          <a:spcPct val="0"/>
        </a:spcAft>
        <a:defRPr sz="4400" b="1">
          <a:solidFill>
            <a:schemeClr val="tx2"/>
          </a:solidFill>
          <a:latin typeface="Avenir Next"/>
        </a:defRPr>
      </a:lvl8pPr>
      <a:lvl9pPr marL="1828800" algn="l" rtl="0" fontAlgn="base">
        <a:lnSpc>
          <a:spcPct val="90000"/>
        </a:lnSpc>
        <a:spcBef>
          <a:spcPct val="0"/>
        </a:spcBef>
        <a:spcAft>
          <a:spcPct val="0"/>
        </a:spcAft>
        <a:defRPr sz="4400" b="1">
          <a:solidFill>
            <a:schemeClr val="tx2"/>
          </a:solidFill>
          <a:latin typeface="Avenir Next"/>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pboily@uottawa.ca"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208B1260-6E5E-5C47-A550-8F1EB7F7C1B6}"/>
              </a:ext>
            </a:extLst>
          </p:cNvPr>
          <p:cNvSpPr>
            <a:spLocks noGrp="1"/>
          </p:cNvSpPr>
          <p:nvPr>
            <p:ph type="ctrTitle"/>
          </p:nvPr>
        </p:nvSpPr>
        <p:spPr>
          <a:xfrm>
            <a:off x="279400" y="5106988"/>
            <a:ext cx="9794875" cy="1751012"/>
          </a:xfrm>
        </p:spPr>
        <p:txBody>
          <a:bodyPr/>
          <a:lstStyle/>
          <a:p>
            <a:pPr eaLnBrk="1" hangingPunct="1"/>
            <a:r>
              <a:rPr lang="fr-FR" altLang="en-US"/>
              <a:t>Introduction à l'analyse des données</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382A422-3219-E642-968D-3BE667796FA5}"/>
              </a:ext>
            </a:extLst>
          </p:cNvPr>
          <p:cNvSpPr>
            <a:spLocks noGrp="1"/>
          </p:cNvSpPr>
          <p:nvPr>
            <p:ph type="title"/>
          </p:nvPr>
        </p:nvSpPr>
        <p:spPr/>
        <p:txBody>
          <a:bodyPr/>
          <a:lstStyle/>
          <a:p>
            <a:pPr eaLnBrk="1" hangingPunct="1"/>
            <a:r>
              <a:rPr lang="en-US" altLang="en-US" b="1"/>
              <a:t>DÉGRADATION DES DONNÉES</a:t>
            </a:r>
          </a:p>
        </p:txBody>
      </p:sp>
      <p:sp>
        <p:nvSpPr>
          <p:cNvPr id="3" name="Content Placeholder 2">
            <a:extLst>
              <a:ext uri="{FF2B5EF4-FFF2-40B4-BE49-F238E27FC236}">
                <a16:creationId xmlns:a16="http://schemas.microsoft.com/office/drawing/2014/main" id="{4F903290-BA71-EB46-9F61-1104BF64A26A}"/>
              </a:ext>
            </a:extLst>
          </p:cNvPr>
          <p:cNvSpPr>
            <a:spLocks noGrp="1"/>
          </p:cNvSpPr>
          <p:nvPr>
            <p:ph idx="1"/>
          </p:nvPr>
        </p:nvSpPr>
        <p:spPr>
          <a:xfrm>
            <a:off x="1371600" y="2286000"/>
            <a:ext cx="7444154" cy="3581400"/>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Les données vieillissent; elles ont une </a:t>
            </a:r>
            <a:r>
              <a:rPr lang="fr-FR" sz="2400" b="1" dirty="0">
                <a:latin typeface="Dagny OT" panose="020B0504020201020104" pitchFamily="34" charset="77"/>
              </a:rPr>
              <a:t>date d'expiration</a:t>
            </a:r>
            <a:r>
              <a:rPr lang="fr-FR" sz="2400" dirty="0">
                <a:latin typeface="Dagny OT" panose="020B0504020201020104" pitchFamily="34" charset="77"/>
              </a:rPr>
              <a:t>. </a:t>
            </a:r>
          </a:p>
          <a:p>
            <a:pPr marL="0" indent="0" algn="just" eaLnBrk="1" fontAlgn="auto" hangingPunct="1">
              <a:lnSpc>
                <a:spcPct val="110000"/>
              </a:lnSpc>
              <a:buFont typeface="Franklin Gothic Book" panose="020B0503020102020204" pitchFamily="34" charset="0"/>
              <a:buNone/>
              <a:defRPr/>
            </a:pP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 Données pourries » ou « données en décomposition » :</a:t>
            </a:r>
            <a:endParaRPr lang="en-US" sz="2400" dirty="0">
              <a:latin typeface="Dagny OT" panose="020B0504020201020104" pitchFamily="34" charset="77"/>
            </a:endParaRPr>
          </a:p>
          <a:p>
            <a:pPr marL="873252" lvl="1" indent="-342900" algn="just" eaLnBrk="1" fontAlgn="auto" hangingPunct="1">
              <a:lnSpc>
                <a:spcPct val="110000"/>
              </a:lnSpc>
              <a:buFont typeface="Wingdings" charset="2"/>
              <a:buChar char="§"/>
              <a:defRPr/>
            </a:pPr>
            <a:r>
              <a:rPr lang="fr-FR" b="1" i="0" dirty="0">
                <a:latin typeface="Dagny OT" panose="020B0504020201020104" pitchFamily="34" charset="77"/>
              </a:rPr>
              <a:t>littéralement</a:t>
            </a:r>
            <a:r>
              <a:rPr lang="fr-FR" i="0" dirty="0">
                <a:latin typeface="Dagny OT" panose="020B0504020201020104" pitchFamily="34" charset="77"/>
              </a:rPr>
              <a:t> – le support de stockage des données peut se détériorer</a:t>
            </a:r>
          </a:p>
          <a:p>
            <a:pPr marL="873252" lvl="1" indent="-342900" algn="just" eaLnBrk="1" fontAlgn="auto" hangingPunct="1">
              <a:lnSpc>
                <a:spcPct val="110000"/>
              </a:lnSpc>
              <a:buFont typeface="Wingdings" charset="2"/>
              <a:buChar char="§"/>
              <a:defRPr/>
            </a:pPr>
            <a:r>
              <a:rPr lang="fr-FR" b="1" i="0" dirty="0">
                <a:latin typeface="Dagny OT" panose="020B0504020201020104" pitchFamily="34" charset="77"/>
              </a:rPr>
              <a:t>métaphoriquement</a:t>
            </a:r>
            <a:r>
              <a:rPr lang="fr-FR" i="0" dirty="0">
                <a:latin typeface="Dagny OT" panose="020B0504020201020104" pitchFamily="34" charset="77"/>
              </a:rPr>
              <a:t>,  lorsque les données </a:t>
            </a:r>
            <a:r>
              <a:rPr lang="fr-FR" b="1" i="0" dirty="0">
                <a:latin typeface="Dagny OT" panose="020B0504020201020104" pitchFamily="34" charset="77"/>
              </a:rPr>
              <a:t>ne représentent plus </a:t>
            </a:r>
            <a:r>
              <a:rPr lang="fr-FR" i="0" dirty="0">
                <a:latin typeface="Dagny OT" panose="020B0504020201020104" pitchFamily="34" charset="77"/>
              </a:rPr>
              <a:t>fidèlement les objets et les relations pertinents, voire lorsque ces objets n'existent plus de la même manière.</a:t>
            </a: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Les données doivent rester « fraîches » et « actuelles », et non « périmées » (selon le contexte et le modèle !).</a:t>
            </a:r>
          </a:p>
        </p:txBody>
      </p:sp>
      <p:pic>
        <p:nvPicPr>
          <p:cNvPr id="17412" name="Picture 4">
            <a:extLst>
              <a:ext uri="{FF2B5EF4-FFF2-40B4-BE49-F238E27FC236}">
                <a16:creationId xmlns:a16="http://schemas.microsoft.com/office/drawing/2014/main" id="{A8EE2B5C-5E95-1B4E-A248-461CBD6C37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78963" y="2286000"/>
            <a:ext cx="2799567" cy="37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E4062AC8-1A82-41CC-990B-46829B77D4C7}"/>
              </a:ext>
            </a:extLst>
          </p:cNvPr>
          <p:cNvPicPr>
            <a:picLocks noChangeAspect="1"/>
          </p:cNvPicPr>
          <p:nvPr/>
        </p:nvPicPr>
        <p:blipFill>
          <a:blip r:embed="rId3"/>
          <a:stretch>
            <a:fillRect/>
          </a:stretch>
        </p:blipFill>
        <p:spPr>
          <a:xfrm>
            <a:off x="11162483" y="72247"/>
            <a:ext cx="995782" cy="799945"/>
          </a:xfrm>
          <a:prstGeom prst="rect">
            <a:avLst/>
          </a:prstGeom>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FR" dirty="0"/>
              <a:t>THÉORIE DE L'ÉCHANTILLONNAGE </a:t>
            </a:r>
            <a:r>
              <a:rPr lang="fr-FR"/>
              <a:t>ET PLANIFICATION </a:t>
            </a:r>
            <a:r>
              <a:rPr lang="fr-FR" dirty="0"/>
              <a:t>D'ÉTUDE</a:t>
            </a:r>
            <a:endParaRPr lang="en-US" dirty="0"/>
          </a:p>
        </p:txBody>
      </p:sp>
      <p:sp>
        <p:nvSpPr>
          <p:cNvPr id="18435" name="Text Placeholder 2">
            <a:extLst>
              <a:ext uri="{FF2B5EF4-FFF2-40B4-BE49-F238E27FC236}">
                <a16:creationId xmlns:a16="http://schemas.microsoft.com/office/drawing/2014/main" id="{E55D5D8B-158B-C049-A85B-C3CF3ABA7B1E}"/>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a:t>COLLECTE ET GESTION DES DONNÉES</a:t>
            </a:r>
            <a:endParaRPr lang="en-US" altLang="en-US"/>
          </a:p>
        </p:txBody>
      </p:sp>
      <p:sp>
        <p:nvSpPr>
          <p:cNvPr id="18436" name="Rectangle 3">
            <a:extLst>
              <a:ext uri="{FF2B5EF4-FFF2-40B4-BE49-F238E27FC236}">
                <a16:creationId xmlns:a16="http://schemas.microsoft.com/office/drawing/2014/main" id="{4A2558AB-8920-C04A-9A41-CF1044554E48}"/>
              </a:ext>
            </a:extLst>
          </p:cNvPr>
          <p:cNvSpPr>
            <a:spLocks noChangeArrowheads="1"/>
          </p:cNvSpPr>
          <p:nvPr/>
        </p:nvSpPr>
        <p:spPr bwMode="auto">
          <a:xfrm>
            <a:off x="0" y="5688449"/>
            <a:ext cx="34564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 La dernière enquête montre que 3 personnes sur 4 représentent 75% de la population. »</a:t>
            </a:r>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r" eaLnBrk="1" hangingPunct="1"/>
            <a:r>
              <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D. Letterman</a:t>
            </a:r>
            <a:endParaRPr lang="en-US" altLang="en-US" sz="1400" i="1"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r" eaLnBrk="1" hangingPunct="1"/>
            <a:endParaRPr lang="en-US" altLang="en-US" sz="2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FC5C6EA5-D72E-7546-88FB-C06F657043A6}"/>
              </a:ext>
            </a:extLst>
          </p:cNvPr>
          <p:cNvSpPr>
            <a:spLocks noGrp="1"/>
          </p:cNvSpPr>
          <p:nvPr>
            <p:ph type="title"/>
          </p:nvPr>
        </p:nvSpPr>
        <p:spPr/>
        <p:txBody>
          <a:bodyPr/>
          <a:lstStyle/>
          <a:p>
            <a:pPr eaLnBrk="1" hangingPunct="1">
              <a:defRPr/>
            </a:pPr>
            <a:r>
              <a:rPr lang="fr-CA" sz="4000" b="1" cap="all" dirty="0">
                <a:solidFill>
                  <a:schemeClr val="tx1"/>
                </a:solidFill>
              </a:rPr>
              <a:t>ÉCHANTILLONNAGE NON PROBABILISTE ET « PÊCHE » AUX TENDANCES</a:t>
            </a:r>
            <a:endParaRPr lang="en-CA" altLang="en-US" sz="6000" b="1" dirty="0">
              <a:solidFill>
                <a:schemeClr val="tx1"/>
              </a:solidFill>
            </a:endParaRPr>
          </a:p>
        </p:txBody>
      </p:sp>
      <p:sp>
        <p:nvSpPr>
          <p:cNvPr id="20483" name="Content Placeholder 2">
            <a:extLst>
              <a:ext uri="{FF2B5EF4-FFF2-40B4-BE49-F238E27FC236}">
                <a16:creationId xmlns:a16="http://schemas.microsoft.com/office/drawing/2014/main" id="{16B74AB0-5DB8-5E49-9DA6-6D7A8D69457E}"/>
              </a:ext>
            </a:extLst>
          </p:cNvPr>
          <p:cNvSpPr>
            <a:spLocks noGrp="1"/>
          </p:cNvSpPr>
          <p:nvPr>
            <p:ph idx="1"/>
          </p:nvPr>
        </p:nvSpPr>
        <p:spPr/>
        <p:txBody>
          <a:bodyPr/>
          <a:lstStyle/>
          <a:p>
            <a:pPr marL="0" indent="0" algn="just" eaLnBrk="1" hangingPunct="1">
              <a:buFont typeface="Franklin Gothic Book" panose="020B0503020102020204" pitchFamily="34" charset="0"/>
              <a:buNone/>
            </a:pPr>
            <a:r>
              <a:rPr lang="fr-FR" altLang="en-US" sz="2400" dirty="0">
                <a:latin typeface="Dagny OT" panose="020B0504020201020104" pitchFamily="34" charset="77"/>
              </a:rPr>
              <a:t>Deux situations distinctes peuvent s’associer pour causer des </a:t>
            </a:r>
            <a:r>
              <a:rPr lang="fr-FR" altLang="en-US" sz="2400" b="1" dirty="0">
                <a:latin typeface="Dagny OT" panose="020B0504020201020104" pitchFamily="34" charset="77"/>
              </a:rPr>
              <a:t>problèmes</a:t>
            </a:r>
            <a:r>
              <a:rPr lang="fr-FR" altLang="en-US" sz="2400" dirty="0">
                <a:latin typeface="Dagny OT" panose="020B0504020201020104" pitchFamily="34" charset="77"/>
              </a:rPr>
              <a:t> d’analyse des données :</a:t>
            </a:r>
          </a:p>
          <a:p>
            <a:pPr lvl="1" algn="just" eaLnBrk="1" hangingPunct="1">
              <a:lnSpc>
                <a:spcPct val="100000"/>
              </a:lnSpc>
              <a:buFont typeface="Wingdings" pitchFamily="2" charset="2"/>
              <a:buChar char="§"/>
            </a:pPr>
            <a:r>
              <a:rPr lang="fr-FR" altLang="en-US" i="0" dirty="0">
                <a:latin typeface="Dagny OT" panose="020B0504020201020104" pitchFamily="34" charset="77"/>
              </a:rPr>
              <a:t>la formulation de conclusions (inférences) à partir d’un échantillon de population qui ne se justifient pas par la méthode de collecte de l’échantillon (</a:t>
            </a:r>
            <a:r>
              <a:rPr lang="fr-FR" altLang="en-US" i="0" dirty="0" err="1">
                <a:latin typeface="Dagny OT" panose="020B0504020201020104" pitchFamily="34" charset="77"/>
              </a:rPr>
              <a:t>sympto-matique</a:t>
            </a:r>
            <a:r>
              <a:rPr lang="fr-FR" altLang="en-US" i="0" dirty="0">
                <a:latin typeface="Dagny OT" panose="020B0504020201020104" pitchFamily="34" charset="77"/>
              </a:rPr>
              <a:t> d’un échantillonnage non probabiliste)</a:t>
            </a:r>
          </a:p>
          <a:p>
            <a:pPr lvl="1" algn="just" eaLnBrk="1" hangingPunct="1">
              <a:lnSpc>
                <a:spcPct val="100000"/>
              </a:lnSpc>
              <a:buFont typeface="Wingdings" pitchFamily="2" charset="2"/>
              <a:buChar char="§"/>
            </a:pPr>
            <a:r>
              <a:rPr lang="fr-FR" altLang="en-US" i="0" dirty="0">
                <a:latin typeface="Dagny OT" panose="020B0504020201020104" pitchFamily="34" charset="77"/>
              </a:rPr>
              <a:t>la recherche d’un quelconque schéma dans les données, suivie d’une formulation d’explications </a:t>
            </a:r>
            <a:r>
              <a:rPr lang="fr-FR" altLang="en-US" dirty="0">
                <a:latin typeface="Dagny OT" panose="020B0504020201020104" pitchFamily="34" charset="77"/>
              </a:rPr>
              <a:t>a posteriori </a:t>
            </a:r>
            <a:r>
              <a:rPr lang="fr-FR" altLang="en-US" i="0" dirty="0">
                <a:latin typeface="Dagny OT" panose="020B0504020201020104" pitchFamily="34" charset="77"/>
              </a:rPr>
              <a:t>concernant ces schémas</a:t>
            </a:r>
          </a:p>
          <a:p>
            <a:pPr marL="0" indent="0" eaLnBrk="1" hangingPunct="1">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buFont typeface="Franklin Gothic Book" panose="020B0503020102020204" pitchFamily="34" charset="0"/>
              <a:buNone/>
            </a:pPr>
            <a:r>
              <a:rPr lang="fr-FR" altLang="en-US" sz="2400" dirty="0">
                <a:latin typeface="Dagny OT" panose="020B0504020201020104" pitchFamily="34" charset="77"/>
              </a:rPr>
              <a:t>Seules ou combinées, ces deux situations conduisent à des conclusions médiocres (et </a:t>
            </a:r>
            <a:r>
              <a:rPr lang="fr-FR" altLang="en-US" sz="2400" b="1" dirty="0">
                <a:latin typeface="Dagny OT" panose="020B0504020201020104" pitchFamily="34" charset="77"/>
              </a:rPr>
              <a:t>potentiellement nuisibles</a:t>
            </a:r>
            <a:r>
              <a:rPr lang="fr-FR" altLang="en-US" sz="2400" dirty="0">
                <a:latin typeface="Dagny OT" panose="020B0504020201020104" pitchFamily="34" charset="77"/>
              </a:rPr>
              <a:t>).</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6816B461-1481-454F-BAF5-2EACA5FB7B3F}"/>
              </a:ext>
            </a:extLst>
          </p:cNvPr>
          <p:cNvSpPr>
            <a:spLocks noGrp="1"/>
          </p:cNvSpPr>
          <p:nvPr>
            <p:ph type="title"/>
          </p:nvPr>
        </p:nvSpPr>
        <p:spPr/>
        <p:txBody>
          <a:bodyPr/>
          <a:lstStyle/>
          <a:p>
            <a:pPr eaLnBrk="1" hangingPunct="1"/>
            <a:r>
              <a:rPr lang="fr-FR" altLang="en-US" b="1"/>
              <a:t>ÉTUDES, ENQUÊTES ET MODÈLES D'ÉCHANTILLONNAGE</a:t>
            </a:r>
            <a:endParaRPr lang="en-US" altLang="en-US" b="1"/>
          </a:p>
        </p:txBody>
      </p:sp>
      <p:sp>
        <p:nvSpPr>
          <p:cNvPr id="21507" name="Content Placeholder 2">
            <a:extLst>
              <a:ext uri="{FF2B5EF4-FFF2-40B4-BE49-F238E27FC236}">
                <a16:creationId xmlns:a16="http://schemas.microsoft.com/office/drawing/2014/main" id="{303A51C2-811E-7048-9E66-B0C83AEA58CB}"/>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CA" altLang="en-US" dirty="0">
                <a:latin typeface="Dagny OT" panose="020B0504020201020104" pitchFamily="34" charset="77"/>
              </a:rPr>
              <a:t>Une </a:t>
            </a:r>
            <a:r>
              <a:rPr lang="fr-CA" altLang="en-US" b="1" dirty="0">
                <a:latin typeface="Dagny OT" panose="020B0504020201020104" pitchFamily="34" charset="77"/>
              </a:rPr>
              <a:t>enquête </a:t>
            </a:r>
            <a:r>
              <a:rPr lang="fr-CA" altLang="en-US" dirty="0">
                <a:latin typeface="Dagny OT" panose="020B0504020201020104" pitchFamily="34" charset="77"/>
              </a:rPr>
              <a:t>est une activité qui consiste à recueillir de l’information sur des caractéristiques d’intérêt </a:t>
            </a:r>
            <a:r>
              <a:rPr lang="en-CA" altLang="en-US" dirty="0">
                <a:latin typeface="Dagny OT" panose="020B0504020201020104" pitchFamily="34" charset="77"/>
              </a:rPr>
              <a:t>:</a:t>
            </a:r>
          </a:p>
          <a:p>
            <a:pPr marL="628650" lvl="1" indent="-304800" algn="just" eaLnBrk="1" hangingPunct="1">
              <a:lnSpc>
                <a:spcPct val="100000"/>
              </a:lnSpc>
              <a:spcBef>
                <a:spcPct val="20000"/>
              </a:spcBef>
              <a:spcAft>
                <a:spcPts val="600"/>
              </a:spcAft>
              <a:buClr>
                <a:schemeClr val="tx1"/>
              </a:buClr>
              <a:buSzPct val="92000"/>
              <a:buFont typeface="Wingdings 2" pitchFamily="2" charset="2"/>
              <a:buChar char=""/>
            </a:pPr>
            <a:r>
              <a:rPr lang="fr-CA" altLang="en-US" sz="1800" i="0" dirty="0">
                <a:latin typeface="Dagny OT" panose="020B0504020201020104" pitchFamily="34" charset="77"/>
              </a:rPr>
              <a:t>de manière </a:t>
            </a:r>
            <a:r>
              <a:rPr lang="fr-CA" altLang="en-US" sz="1800" b="1" i="0" dirty="0">
                <a:latin typeface="Dagny OT" panose="020B0504020201020104" pitchFamily="34" charset="77"/>
              </a:rPr>
              <a:t>organisée</a:t>
            </a:r>
            <a:r>
              <a:rPr lang="fr-CA" altLang="en-US" sz="1800" i="0" dirty="0">
                <a:latin typeface="Dagny OT" panose="020B0504020201020104" pitchFamily="34" charset="77"/>
              </a:rPr>
              <a:t> et </a:t>
            </a:r>
            <a:r>
              <a:rPr lang="fr-CA" altLang="en-US" sz="1800" b="1" i="0" dirty="0">
                <a:latin typeface="Dagny OT" panose="020B0504020201020104" pitchFamily="34" charset="77"/>
              </a:rPr>
              <a:t>méthodique</a:t>
            </a:r>
            <a:r>
              <a:rPr lang="fr-CA" altLang="en-US" sz="1800" i="0" dirty="0">
                <a:latin typeface="Dagny OT" panose="020B0504020201020104" pitchFamily="34" charset="77"/>
              </a:rPr>
              <a:t>;</a:t>
            </a:r>
          </a:p>
          <a:p>
            <a:pPr marL="628650" lvl="1" indent="-304800" algn="just" eaLnBrk="1" hangingPunct="1">
              <a:lnSpc>
                <a:spcPct val="100000"/>
              </a:lnSpc>
              <a:spcBef>
                <a:spcPct val="20000"/>
              </a:spcBef>
              <a:spcAft>
                <a:spcPts val="600"/>
              </a:spcAft>
              <a:buClr>
                <a:schemeClr val="tx1"/>
              </a:buClr>
              <a:buSzPct val="92000"/>
              <a:buFont typeface="Wingdings 2" pitchFamily="2" charset="2"/>
              <a:buChar char=""/>
            </a:pPr>
            <a:r>
              <a:rPr lang="fr-CA" altLang="en-US" sz="1800" i="0" dirty="0">
                <a:latin typeface="Dagny OT" panose="020B0504020201020104" pitchFamily="34" charset="77"/>
              </a:rPr>
              <a:t>sur une partie ou la totalité des </a:t>
            </a:r>
            <a:r>
              <a:rPr lang="fr-CA" altLang="en-US" sz="1800" b="1" i="0" dirty="0">
                <a:latin typeface="Dagny OT" panose="020B0504020201020104" pitchFamily="34" charset="77"/>
              </a:rPr>
              <a:t>unités</a:t>
            </a:r>
            <a:r>
              <a:rPr lang="fr-CA" altLang="en-US" sz="1800" i="0" dirty="0">
                <a:latin typeface="Dagny OT" panose="020B0504020201020104" pitchFamily="34" charset="77"/>
              </a:rPr>
              <a:t> d’une population;</a:t>
            </a:r>
          </a:p>
          <a:p>
            <a:pPr marL="628650" lvl="1" indent="-304800" algn="just" eaLnBrk="1" hangingPunct="1">
              <a:lnSpc>
                <a:spcPct val="100000"/>
              </a:lnSpc>
              <a:spcBef>
                <a:spcPct val="20000"/>
              </a:spcBef>
              <a:spcAft>
                <a:spcPts val="600"/>
              </a:spcAft>
              <a:buClr>
                <a:schemeClr val="tx1"/>
              </a:buClr>
              <a:buSzPct val="92000"/>
              <a:buFont typeface="Wingdings 2" pitchFamily="2" charset="2"/>
              <a:buChar char=""/>
            </a:pPr>
            <a:r>
              <a:rPr lang="fr-CA" altLang="en-US" sz="1800" i="0" dirty="0">
                <a:latin typeface="Dagny OT" panose="020B0504020201020104" pitchFamily="34" charset="77"/>
              </a:rPr>
              <a:t>à l’aide de concepts, de méthodes et de procédures </a:t>
            </a:r>
            <a:r>
              <a:rPr lang="fr-CA" altLang="en-US" sz="1800" b="1" i="0" dirty="0">
                <a:latin typeface="Dagny OT" panose="020B0504020201020104" pitchFamily="34" charset="77"/>
              </a:rPr>
              <a:t>bien définis</a:t>
            </a:r>
            <a:r>
              <a:rPr lang="fr-CA" altLang="en-US" sz="1800" i="0" dirty="0">
                <a:latin typeface="Dagny OT" panose="020B0504020201020104" pitchFamily="34" charset="77"/>
              </a:rPr>
              <a:t>; </a:t>
            </a:r>
          </a:p>
          <a:p>
            <a:pPr marL="628650" lvl="1" indent="-304800" algn="just" eaLnBrk="1" hangingPunct="1">
              <a:lnSpc>
                <a:spcPct val="100000"/>
              </a:lnSpc>
              <a:spcBef>
                <a:spcPct val="20000"/>
              </a:spcBef>
              <a:spcAft>
                <a:spcPts val="600"/>
              </a:spcAft>
              <a:buClr>
                <a:schemeClr val="tx1"/>
              </a:buClr>
              <a:buSzPct val="92000"/>
              <a:buFont typeface="Wingdings 2" pitchFamily="2" charset="2"/>
              <a:buChar char=""/>
            </a:pPr>
            <a:r>
              <a:rPr lang="fr-CA" altLang="en-US" sz="1800" i="0" dirty="0">
                <a:latin typeface="Dagny OT" panose="020B0504020201020104" pitchFamily="34" charset="77"/>
              </a:rPr>
              <a:t>grâce à la compilation de renseignements sous forme d’un résumé </a:t>
            </a:r>
            <a:r>
              <a:rPr lang="fr-CA" altLang="en-US" sz="1800" b="1" i="0" dirty="0">
                <a:latin typeface="Dagny OT" panose="020B0504020201020104" pitchFamily="34" charset="77"/>
              </a:rPr>
              <a:t>significatif</a:t>
            </a:r>
            <a:r>
              <a:rPr lang="fr-CA" altLang="en-US" sz="1800" i="0" dirty="0">
                <a:latin typeface="Dagny OT" panose="020B0504020201020104" pitchFamily="34" charset="77"/>
              </a:rPr>
              <a:t>.</a:t>
            </a:r>
          </a:p>
          <a:p>
            <a:pPr marL="628650" lvl="1" indent="-304800" algn="just" eaLnBrk="1" hangingPunct="1">
              <a:lnSpc>
                <a:spcPct val="100000"/>
              </a:lnSpc>
            </a:pPr>
            <a:endParaRPr lang="en-CA"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dirty="0">
                <a:latin typeface="Dagny OT" panose="020B0504020201020104" pitchFamily="34" charset="77"/>
              </a:rPr>
              <a:t>Un </a:t>
            </a:r>
            <a:r>
              <a:rPr lang="fr-FR" altLang="en-US" b="1" dirty="0">
                <a:latin typeface="Dagny OT" panose="020B0504020201020104" pitchFamily="34" charset="77"/>
              </a:rPr>
              <a:t>recensement</a:t>
            </a:r>
            <a:r>
              <a:rPr lang="fr-FR" altLang="en-US" dirty="0">
                <a:latin typeface="Dagny OT" panose="020B0504020201020104" pitchFamily="34" charset="77"/>
              </a:rPr>
              <a:t> est une collecte de données sur toutes les unités d’une population; une </a:t>
            </a:r>
            <a:r>
              <a:rPr lang="fr-FR" altLang="en-US" b="1" dirty="0">
                <a:latin typeface="Dagny OT" panose="020B0504020201020104" pitchFamily="34" charset="77"/>
              </a:rPr>
              <a:t>enquête sur échantillon </a:t>
            </a:r>
            <a:r>
              <a:rPr lang="fr-FR" altLang="en-US" dirty="0">
                <a:latin typeface="Dagny OT" panose="020B0504020201020104" pitchFamily="34" charset="77"/>
              </a:rPr>
              <a:t>n’utilise qu’une fraction des unités.</a:t>
            </a:r>
          </a:p>
          <a:p>
            <a:pPr marL="0" indent="0" algn="just" eaLnBrk="1" hangingPunct="1">
              <a:lnSpc>
                <a:spcPct val="100000"/>
              </a:lnSpc>
            </a:pPr>
            <a:endParaRPr lang="en-CA"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dirty="0">
                <a:latin typeface="Dagny OT" panose="020B0504020201020104" pitchFamily="34" charset="77"/>
              </a:rPr>
              <a:t>Lorsque l’échantillonnage est effectué correctement, il est possible de recourir à diverses </a:t>
            </a:r>
            <a:r>
              <a:rPr lang="fr-FR" altLang="en-US" b="1" dirty="0">
                <a:latin typeface="Dagny OT" panose="020B0504020201020104" pitchFamily="34" charset="77"/>
              </a:rPr>
              <a:t>méthodes statistiques </a:t>
            </a:r>
            <a:r>
              <a:rPr lang="fr-FR" altLang="en-US" dirty="0">
                <a:latin typeface="Dagny OT" panose="020B0504020201020104" pitchFamily="34" charset="77"/>
              </a:rPr>
              <a:t>pour faire des </a:t>
            </a:r>
            <a:r>
              <a:rPr lang="fr-FR" altLang="en-US" b="1" dirty="0">
                <a:latin typeface="Dagny OT" panose="020B0504020201020104" pitchFamily="34" charset="77"/>
              </a:rPr>
              <a:t>inférences</a:t>
            </a:r>
            <a:r>
              <a:rPr lang="fr-FR" altLang="en-US" dirty="0">
                <a:latin typeface="Dagny OT" panose="020B0504020201020104" pitchFamily="34" charset="77"/>
              </a:rPr>
              <a:t> sur la </a:t>
            </a:r>
            <a:r>
              <a:rPr lang="fr-FR" altLang="en-US" b="1" dirty="0">
                <a:latin typeface="Dagny OT" panose="020B0504020201020104" pitchFamily="34" charset="77"/>
              </a:rPr>
              <a:t>population cible</a:t>
            </a:r>
            <a:r>
              <a:rPr lang="fr-FR" altLang="en-US" dirty="0">
                <a:latin typeface="Dagny OT" panose="020B0504020201020104" pitchFamily="34" charset="77"/>
              </a:rPr>
              <a:t> en échantillonnant un (comparativement) petit nombre d’unités dans la </a:t>
            </a:r>
            <a:r>
              <a:rPr lang="fr-FR" altLang="en-US" b="1" dirty="0">
                <a:latin typeface="Dagny OT" panose="020B0504020201020104" pitchFamily="34" charset="77"/>
              </a:rPr>
              <a:t>population étudiée</a:t>
            </a:r>
            <a:r>
              <a:rPr lang="fr-FR" altLang="en-US" dirty="0">
                <a:latin typeface="Dagny OT" panose="020B0504020201020104" pitchFamily="34" charset="77"/>
              </a:rPr>
              <a:t>. </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4DD7DD7-2168-7B46-9EC0-42E4762352D8}"/>
              </a:ext>
            </a:extLst>
          </p:cNvPr>
          <p:cNvSpPr>
            <a:spLocks noGrp="1"/>
          </p:cNvSpPr>
          <p:nvPr>
            <p:ph type="title"/>
          </p:nvPr>
        </p:nvSpPr>
        <p:spPr/>
        <p:txBody>
          <a:bodyPr/>
          <a:lstStyle/>
          <a:p>
            <a:pPr eaLnBrk="1" hangingPunct="1"/>
            <a:r>
              <a:rPr lang="en-CA" altLang="en-US" b="1"/>
              <a:t>FACTEURS DÉTERMINANTS</a:t>
            </a:r>
            <a:endParaRPr lang="en-US" altLang="en-US" b="1"/>
          </a:p>
        </p:txBody>
      </p:sp>
      <p:sp>
        <p:nvSpPr>
          <p:cNvPr id="22531" name="Content Placeholder 2">
            <a:extLst>
              <a:ext uri="{FF2B5EF4-FFF2-40B4-BE49-F238E27FC236}">
                <a16:creationId xmlns:a16="http://schemas.microsoft.com/office/drawing/2014/main" id="{EE65EBC5-D2DE-434F-8DD8-BAC4D031F218}"/>
              </a:ext>
            </a:extLst>
          </p:cNvPr>
          <p:cNvSpPr>
            <a:spLocks noGrp="1"/>
          </p:cNvSpPr>
          <p:nvPr>
            <p:ph idx="1"/>
          </p:nvPr>
        </p:nvSpPr>
        <p:spPr>
          <a:xfrm>
            <a:off x="1371600" y="2286000"/>
            <a:ext cx="9683262" cy="3581400"/>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Parfois, des informations sur l'</a:t>
            </a:r>
            <a:r>
              <a:rPr lang="fr-FR" altLang="en-US" sz="2400" b="1" dirty="0">
                <a:latin typeface="Dagny OT" panose="020B0504020201020104" pitchFamily="34" charset="77"/>
              </a:rPr>
              <a:t>ensemble</a:t>
            </a:r>
            <a:r>
              <a:rPr lang="fr-FR" altLang="en-US" sz="2400" dirty="0">
                <a:latin typeface="Dagny OT" panose="020B0504020201020104" pitchFamily="34" charset="77"/>
              </a:rPr>
              <a:t> de la population sont nécessaires afin de répondre aux questions ; à d'autres moments, ce n'est pas nécessaire. </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 </a:t>
            </a:r>
            <a:r>
              <a:rPr lang="fr-FR" altLang="en-US" sz="2400" b="1" dirty="0">
                <a:latin typeface="Dagny OT" panose="020B0504020201020104" pitchFamily="34" charset="77"/>
              </a:rPr>
              <a:t>type d'enquête</a:t>
            </a:r>
            <a:r>
              <a:rPr lang="fr-FR" altLang="en-US" sz="2400" dirty="0">
                <a:latin typeface="Dagny OT" panose="020B0504020201020104" pitchFamily="34" charset="77"/>
              </a:rPr>
              <a:t> dépend de multiples facteurs </a:t>
            </a:r>
            <a:r>
              <a:rPr lang="en-CA" altLang="en-US" sz="2400" dirty="0">
                <a:latin typeface="Dagny OT" panose="020B0504020201020104" pitchFamily="34" charset="77"/>
              </a:rPr>
              <a:t>:</a:t>
            </a:r>
          </a:p>
          <a:p>
            <a:pPr lvl="1" eaLnBrk="1" hangingPunct="1">
              <a:lnSpc>
                <a:spcPct val="100000"/>
              </a:lnSpc>
              <a:buFont typeface="Wingdings" pitchFamily="2" charset="2"/>
              <a:buChar char="§"/>
            </a:pPr>
            <a:r>
              <a:rPr lang="fr-FR" altLang="en-US" i="0" dirty="0">
                <a:latin typeface="Dagny OT" panose="020B0504020201020104" pitchFamily="34" charset="77"/>
              </a:rPr>
              <a:t>le type de question à laquelle il faut répondre ;</a:t>
            </a:r>
          </a:p>
          <a:p>
            <a:pPr lvl="1" eaLnBrk="1" hangingPunct="1">
              <a:lnSpc>
                <a:spcPct val="100000"/>
              </a:lnSpc>
              <a:buFont typeface="Wingdings" pitchFamily="2" charset="2"/>
              <a:buChar char="§"/>
            </a:pPr>
            <a:r>
              <a:rPr lang="fr-FR" altLang="en-US" i="0" dirty="0">
                <a:latin typeface="Dagny OT" panose="020B0504020201020104" pitchFamily="34" charset="77"/>
              </a:rPr>
              <a:t>la précision requise ;</a:t>
            </a:r>
          </a:p>
          <a:p>
            <a:pPr lvl="1" eaLnBrk="1" hangingPunct="1">
              <a:lnSpc>
                <a:spcPct val="100000"/>
              </a:lnSpc>
              <a:buFont typeface="Wingdings" pitchFamily="2" charset="2"/>
              <a:buChar char="§"/>
            </a:pPr>
            <a:r>
              <a:rPr lang="fr-FR" altLang="en-US" i="0" dirty="0">
                <a:latin typeface="Dagny OT" panose="020B0504020201020104" pitchFamily="34" charset="77"/>
              </a:rPr>
              <a:t>le coût du levé d'une unité ;</a:t>
            </a:r>
          </a:p>
          <a:p>
            <a:pPr lvl="1" eaLnBrk="1" hangingPunct="1">
              <a:lnSpc>
                <a:spcPct val="100000"/>
              </a:lnSpc>
              <a:buFont typeface="Wingdings" pitchFamily="2" charset="2"/>
              <a:buChar char="§"/>
            </a:pPr>
            <a:r>
              <a:rPr lang="fr-FR" altLang="en-US" i="0" dirty="0">
                <a:latin typeface="Dagny OT" panose="020B0504020201020104" pitchFamily="34" charset="77"/>
              </a:rPr>
              <a:t>le temps nécessaire à l'enquête sur une unité ;</a:t>
            </a:r>
          </a:p>
          <a:p>
            <a:pPr lvl="1" eaLnBrk="1" hangingPunct="1">
              <a:lnSpc>
                <a:spcPct val="100000"/>
              </a:lnSpc>
              <a:buFont typeface="Wingdings" pitchFamily="2" charset="2"/>
              <a:buChar char="§"/>
            </a:pPr>
            <a:r>
              <a:rPr lang="fr-FR" altLang="en-US" i="0" dirty="0">
                <a:latin typeface="Dagny OT" panose="020B0504020201020104" pitchFamily="34" charset="77"/>
              </a:rPr>
              <a:t>la taille de la population étudiée, et</a:t>
            </a:r>
          </a:p>
          <a:p>
            <a:pPr lvl="1" eaLnBrk="1" hangingPunct="1">
              <a:lnSpc>
                <a:spcPct val="100000"/>
              </a:lnSpc>
              <a:buFont typeface="Wingdings" pitchFamily="2" charset="2"/>
              <a:buChar char="§"/>
            </a:pPr>
            <a:r>
              <a:rPr lang="fr-FR" altLang="en-US" i="0" dirty="0">
                <a:latin typeface="Dagny OT" panose="020B0504020201020104" pitchFamily="34" charset="77"/>
              </a:rPr>
              <a:t>la prévalence des attributs d'intérêt.</a:t>
            </a:r>
            <a:endParaRPr lang="en-CA" altLang="en-US" i="0" dirty="0">
              <a:latin typeface="Dagny OT" panose="020B0504020201020104" pitchFamily="34" charset="77"/>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a:extLst>
              <a:ext uri="{FF2B5EF4-FFF2-40B4-BE49-F238E27FC236}">
                <a16:creationId xmlns:a16="http://schemas.microsoft.com/office/drawing/2014/main" id="{CD835A63-4434-9F4D-A6ED-F55896E9C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2638"/>
            <a:ext cx="10693400"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Box 2">
            <a:extLst>
              <a:ext uri="{FF2B5EF4-FFF2-40B4-BE49-F238E27FC236}">
                <a16:creationId xmlns:a16="http://schemas.microsoft.com/office/drawing/2014/main" id="{E1FE3A8A-4E75-7145-A032-EB62BCF7965C}"/>
              </a:ext>
            </a:extLst>
          </p:cNvPr>
          <p:cNvSpPr txBox="1">
            <a:spLocks noChangeArrowheads="1"/>
          </p:cNvSpPr>
          <p:nvPr/>
        </p:nvSpPr>
        <p:spPr bwMode="auto">
          <a:xfrm>
            <a:off x="873125" y="1870075"/>
            <a:ext cx="1292225" cy="6477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a:latin typeface="Dagny OT" panose="020B0504020201020104" pitchFamily="34" charset="77"/>
              </a:rPr>
              <a:t>Population cible</a:t>
            </a:r>
          </a:p>
        </p:txBody>
      </p:sp>
      <p:sp>
        <p:nvSpPr>
          <p:cNvPr id="23556" name="TextBox 3">
            <a:extLst>
              <a:ext uri="{FF2B5EF4-FFF2-40B4-BE49-F238E27FC236}">
                <a16:creationId xmlns:a16="http://schemas.microsoft.com/office/drawing/2014/main" id="{4CF9DDD0-8907-A149-95EE-1B3C2BE56EA2}"/>
              </a:ext>
            </a:extLst>
          </p:cNvPr>
          <p:cNvSpPr txBox="1">
            <a:spLocks noChangeArrowheads="1"/>
          </p:cNvSpPr>
          <p:nvPr/>
        </p:nvSpPr>
        <p:spPr bwMode="auto">
          <a:xfrm>
            <a:off x="738188" y="3810000"/>
            <a:ext cx="1427162" cy="6461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dirty="0" err="1">
                <a:latin typeface="Dagny OT" panose="020B0504020201020104" pitchFamily="34" charset="77"/>
              </a:rPr>
              <a:t>Échantillon</a:t>
            </a:r>
            <a:r>
              <a:rPr lang="en-US" altLang="en-US" dirty="0">
                <a:latin typeface="Dagny OT" panose="020B0504020201020104" pitchFamily="34" charset="77"/>
              </a:rPr>
              <a:t> pratique</a:t>
            </a:r>
          </a:p>
        </p:txBody>
      </p:sp>
      <p:sp>
        <p:nvSpPr>
          <p:cNvPr id="23557" name="TextBox 4">
            <a:extLst>
              <a:ext uri="{FF2B5EF4-FFF2-40B4-BE49-F238E27FC236}">
                <a16:creationId xmlns:a16="http://schemas.microsoft.com/office/drawing/2014/main" id="{99B1488F-1777-3042-AD3B-55DA101CC68B}"/>
              </a:ext>
            </a:extLst>
          </p:cNvPr>
          <p:cNvSpPr txBox="1">
            <a:spLocks noChangeArrowheads="1"/>
          </p:cNvSpPr>
          <p:nvPr/>
        </p:nvSpPr>
        <p:spPr bwMode="auto">
          <a:xfrm>
            <a:off x="738188" y="4603750"/>
            <a:ext cx="1606550" cy="3698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en-US" altLang="en-US" dirty="0" err="1">
                <a:latin typeface="Dagny OT" panose="020B0504020201020104" pitchFamily="34" charset="77"/>
              </a:rPr>
              <a:t>Échantillon</a:t>
            </a:r>
            <a:endParaRPr lang="en-US" altLang="en-US" dirty="0">
              <a:latin typeface="Dagny OT" panose="020B0504020201020104" pitchFamily="34" charset="77"/>
            </a:endParaRPr>
          </a:p>
        </p:txBody>
      </p:sp>
      <p:sp>
        <p:nvSpPr>
          <p:cNvPr id="23558" name="TextBox 5">
            <a:extLst>
              <a:ext uri="{FF2B5EF4-FFF2-40B4-BE49-F238E27FC236}">
                <a16:creationId xmlns:a16="http://schemas.microsoft.com/office/drawing/2014/main" id="{FC0B7E85-0626-6649-AC55-05FA7AA11AFE}"/>
              </a:ext>
            </a:extLst>
          </p:cNvPr>
          <p:cNvSpPr txBox="1">
            <a:spLocks noChangeArrowheads="1"/>
          </p:cNvSpPr>
          <p:nvPr/>
        </p:nvSpPr>
        <p:spPr bwMode="auto">
          <a:xfrm>
            <a:off x="873125" y="5426075"/>
            <a:ext cx="1292225" cy="6461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a:latin typeface="Dagny OT" panose="020B0504020201020104" pitchFamily="34" charset="77"/>
              </a:rPr>
              <a:t>Population à l’étude</a:t>
            </a:r>
          </a:p>
        </p:txBody>
      </p:sp>
      <p:sp>
        <p:nvSpPr>
          <p:cNvPr id="23559" name="TextBox 6">
            <a:extLst>
              <a:ext uri="{FF2B5EF4-FFF2-40B4-BE49-F238E27FC236}">
                <a16:creationId xmlns:a16="http://schemas.microsoft.com/office/drawing/2014/main" id="{5D267FBA-60B6-6B4D-AB3D-219B4EAE46A6}"/>
              </a:ext>
            </a:extLst>
          </p:cNvPr>
          <p:cNvSpPr txBox="1">
            <a:spLocks noChangeArrowheads="1"/>
          </p:cNvSpPr>
          <p:nvPr/>
        </p:nvSpPr>
        <p:spPr bwMode="auto">
          <a:xfrm>
            <a:off x="10348913" y="2341563"/>
            <a:ext cx="1370012" cy="6461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a:latin typeface="Dagny OT" panose="020B0504020201020104" pitchFamily="34" charset="77"/>
              </a:rPr>
              <a:t>Population répondante</a:t>
            </a:r>
          </a:p>
        </p:txBody>
      </p:sp>
      <p:sp>
        <p:nvSpPr>
          <p:cNvPr id="23560" name="TextBox 7">
            <a:extLst>
              <a:ext uri="{FF2B5EF4-FFF2-40B4-BE49-F238E27FC236}">
                <a16:creationId xmlns:a16="http://schemas.microsoft.com/office/drawing/2014/main" id="{766E3886-8CA7-E54D-9E42-9C1EDF89ADF4}"/>
              </a:ext>
            </a:extLst>
          </p:cNvPr>
          <p:cNvSpPr txBox="1">
            <a:spLocks noChangeArrowheads="1"/>
          </p:cNvSpPr>
          <p:nvPr/>
        </p:nvSpPr>
        <p:spPr bwMode="auto">
          <a:xfrm>
            <a:off x="10348913" y="3810000"/>
            <a:ext cx="1370012" cy="92333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dirty="0" err="1">
                <a:latin typeface="Dagny OT" panose="020B0504020201020104" pitchFamily="34" charset="77"/>
              </a:rPr>
              <a:t>Échantillon</a:t>
            </a:r>
            <a:r>
              <a:rPr lang="en-US" altLang="en-US" dirty="0">
                <a:latin typeface="Dagny OT" panose="020B0504020201020104" pitchFamily="34" charset="77"/>
              </a:rPr>
              <a:t> recherché/</a:t>
            </a:r>
            <a:r>
              <a:rPr lang="en-US" altLang="en-US" dirty="0" err="1">
                <a:latin typeface="Dagny OT" panose="020B0504020201020104" pitchFamily="34" charset="77"/>
              </a:rPr>
              <a:t>visé</a:t>
            </a:r>
            <a:endParaRPr lang="en-US" altLang="en-US" dirty="0">
              <a:latin typeface="Dagny OT" panose="020B0504020201020104" pitchFamily="34" charset="77"/>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3D349B5-FD42-8A43-88A7-3B2AAD6227CE}"/>
              </a:ext>
            </a:extLst>
          </p:cNvPr>
          <p:cNvSpPr>
            <a:spLocks noGrp="1"/>
          </p:cNvSpPr>
          <p:nvPr>
            <p:ph type="title"/>
          </p:nvPr>
        </p:nvSpPr>
        <p:spPr/>
        <p:txBody>
          <a:bodyPr/>
          <a:lstStyle/>
          <a:p>
            <a:pPr eaLnBrk="1" hangingPunct="1"/>
            <a:r>
              <a:rPr lang="en-US" altLang="en-US" b="1"/>
              <a:t>ÉTAPES DE L'ÉTUDE/DE L'ENQUÊTE</a:t>
            </a:r>
          </a:p>
        </p:txBody>
      </p:sp>
      <p:sp>
        <p:nvSpPr>
          <p:cNvPr id="3" name="Content Placeholder 2">
            <a:extLst>
              <a:ext uri="{FF2B5EF4-FFF2-40B4-BE49-F238E27FC236}">
                <a16:creationId xmlns:a16="http://schemas.microsoft.com/office/drawing/2014/main" id="{9C4419B8-E278-F148-BDB0-41F841ABDD7B}"/>
              </a:ext>
            </a:extLst>
          </p:cNvPr>
          <p:cNvSpPr>
            <a:spLocks noGrp="1"/>
          </p:cNvSpPr>
          <p:nvPr>
            <p:ph idx="1"/>
          </p:nvPr>
        </p:nvSpPr>
        <p:spPr/>
        <p:txBody>
          <a:bodyPr numCol="2"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dirty="0">
                <a:latin typeface="Dagny OT" panose="020B0504020201020104" pitchFamily="34" charset="77"/>
              </a:rPr>
              <a:t>Les enquêtes suivent les mêmes étapes générales :</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énoncé de l'objectif</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sélection de la cadre d'enquête</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plan d'échantillonnage</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conception du questionnaire</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collecte des données</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saisie et codage des données</a:t>
            </a:r>
          </a:p>
          <a:p>
            <a:pPr marL="781200" lvl="1" indent="-457200" eaLnBrk="1" fontAlgn="auto" hangingPunct="1">
              <a:lnSpc>
                <a:spcPct val="110000"/>
              </a:lnSpc>
              <a:buFont typeface="+mj-lt"/>
              <a:buAutoNum type="arabicPeriod"/>
              <a:defRPr/>
            </a:pPr>
            <a:r>
              <a:rPr lang="fr-FR" i="0" dirty="0">
                <a:latin typeface="Dagny OT" panose="020B0504020201020104" pitchFamily="34" charset="77"/>
              </a:rPr>
              <a:t>traitement des données et imputation</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estimation</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analyse des données</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diffusion</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documentation</a:t>
            </a:r>
          </a:p>
          <a:p>
            <a:pPr marL="78048" indent="0" algn="just" eaLnBrk="1" fontAlgn="auto" hangingPunct="1">
              <a:lnSpc>
                <a:spcPct val="110000"/>
              </a:lnSpc>
              <a:buNone/>
              <a:defRPr/>
            </a:pPr>
            <a:endParaRPr lang="en-CA" sz="500" dirty="0">
              <a:latin typeface="Dagny OT" panose="020B0504020201020104" pitchFamily="34" charset="77"/>
            </a:endParaRPr>
          </a:p>
          <a:p>
            <a:pPr marL="609860" lvl="1" indent="0" algn="just" eaLnBrk="1" fontAlgn="auto" hangingPunct="1">
              <a:lnSpc>
                <a:spcPct val="110000"/>
              </a:lnSpc>
              <a:buFont typeface="Franklin Gothic Book" panose="020B0503020102020204" pitchFamily="34" charset="0"/>
              <a:buNone/>
              <a:defRPr/>
            </a:pPr>
            <a:r>
              <a:rPr lang="fr-FR" i="0" dirty="0">
                <a:latin typeface="Dagny OT" panose="020B0504020201020104" pitchFamily="34" charset="77"/>
              </a:rPr>
              <a:t>Le processus n'est pas toujours linéaire, mais il y a un mouvement défini de </a:t>
            </a:r>
            <a:r>
              <a:rPr lang="fr-FR" b="1" i="0" dirty="0">
                <a:latin typeface="Dagny OT" panose="020B0504020201020104" pitchFamily="34" charset="77"/>
              </a:rPr>
              <a:t>l'objectif à la diffusion.</a:t>
            </a:r>
          </a:p>
          <a:p>
            <a:pPr marL="609860" lvl="1" indent="0" algn="just" eaLnBrk="1" fontAlgn="auto" hangingPunct="1">
              <a:lnSpc>
                <a:spcPct val="110000"/>
              </a:lnSpc>
              <a:buFont typeface="Franklin Gothic Book" panose="020B0503020102020204" pitchFamily="34" charset="0"/>
              <a:buNone/>
              <a:defRPr/>
            </a:pPr>
            <a:endParaRPr lang="en-CA" b="1" i="0" dirty="0">
              <a:latin typeface="Dagny OT" panose="020B0504020201020104" pitchFamily="34" charset="77"/>
            </a:endParaRPr>
          </a:p>
          <a:p>
            <a:pPr marL="609860" lvl="1" indent="0" algn="just" eaLnBrk="1" fontAlgn="auto" hangingPunct="1">
              <a:lnSpc>
                <a:spcPct val="110000"/>
              </a:lnSpc>
              <a:buFont typeface="Franklin Gothic Book" panose="020B0503020102020204" pitchFamily="34" charset="0"/>
              <a:buNone/>
              <a:defRPr/>
            </a:pPr>
            <a:endParaRPr lang="en-CA" b="1" i="0" dirty="0">
              <a:latin typeface="Dagny OT" panose="020B0504020201020104" pitchFamily="34" charset="77"/>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801E7706-B9BE-B94A-8EF1-8D21154CA265}"/>
              </a:ext>
            </a:extLst>
          </p:cNvPr>
          <p:cNvSpPr>
            <a:spLocks noGrp="1"/>
          </p:cNvSpPr>
          <p:nvPr>
            <p:ph type="title"/>
          </p:nvPr>
        </p:nvSpPr>
        <p:spPr/>
        <p:txBody>
          <a:bodyPr/>
          <a:lstStyle/>
          <a:p>
            <a:pPr eaLnBrk="1" hangingPunct="1"/>
            <a:r>
              <a:rPr lang="en-US" altLang="en-US" b="1"/>
              <a:t>CADRES D'ENQUÊTE</a:t>
            </a:r>
          </a:p>
        </p:txBody>
      </p:sp>
      <p:sp>
        <p:nvSpPr>
          <p:cNvPr id="3" name="Content Placeholder 2">
            <a:extLst>
              <a:ext uri="{FF2B5EF4-FFF2-40B4-BE49-F238E27FC236}">
                <a16:creationId xmlns:a16="http://schemas.microsoft.com/office/drawing/2014/main" id="{680AA281-5F1F-E646-A0F8-D45F7E593CC5}"/>
              </a:ext>
            </a:extLst>
          </p:cNvPr>
          <p:cNvSpPr>
            <a:spLocks noGrp="1"/>
          </p:cNvSpPr>
          <p:nvPr>
            <p:ph idx="1"/>
          </p:nvPr>
        </p:nvSpPr>
        <p:spPr>
          <a:xfrm>
            <a:off x="1371599" y="2286000"/>
            <a:ext cx="10304585" cy="3581400"/>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La </a:t>
            </a:r>
            <a:r>
              <a:rPr lang="fr-FR" sz="2400" b="1" dirty="0">
                <a:latin typeface="Dagny OT" panose="020B0504020201020104" pitchFamily="34" charset="77"/>
              </a:rPr>
              <a:t>base de sondage </a:t>
            </a:r>
            <a:r>
              <a:rPr lang="fr-FR" sz="2400" dirty="0">
                <a:latin typeface="Dagny OT" panose="020B0504020201020104" pitchFamily="34" charset="77"/>
              </a:rPr>
              <a:t>fournit les moyens </a:t>
            </a:r>
            <a:r>
              <a:rPr lang="fr-FR" sz="2400" b="1" dirty="0">
                <a:latin typeface="Dagny OT" panose="020B0504020201020104" pitchFamily="34" charset="77"/>
              </a:rPr>
              <a:t>d'identifier</a:t>
            </a:r>
            <a:r>
              <a:rPr lang="fr-FR" sz="2400" dirty="0">
                <a:latin typeface="Dagny OT" panose="020B0504020201020104" pitchFamily="34" charset="77"/>
              </a:rPr>
              <a:t> et de </a:t>
            </a:r>
            <a:r>
              <a:rPr lang="fr-FR" sz="2400" b="1" dirty="0">
                <a:latin typeface="Dagny OT" panose="020B0504020201020104" pitchFamily="34" charset="77"/>
              </a:rPr>
              <a:t>contacter</a:t>
            </a:r>
            <a:r>
              <a:rPr lang="fr-FR" sz="2400" dirty="0">
                <a:latin typeface="Dagny OT" panose="020B0504020201020104" pitchFamily="34" charset="77"/>
              </a:rPr>
              <a:t> les unités de la population étudiée. Elle est généralement coûteuse à créer et à maintenir. </a:t>
            </a:r>
            <a:endParaRPr lang="en-CA"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Idéale, elle contient des données d'identification, de contact, de classification, de maintenance et de liaison. Elle doit minimiser le risque de </a:t>
            </a:r>
            <a:r>
              <a:rPr lang="fr-FR" sz="2400" b="1" dirty="0">
                <a:latin typeface="Dagny OT" panose="020B0504020201020104" pitchFamily="34" charset="77"/>
              </a:rPr>
              <a:t>sur/sous-dénombrement</a:t>
            </a:r>
            <a:r>
              <a:rPr lang="fr-FR" sz="2400" dirty="0">
                <a:latin typeface="Dagny OT" panose="020B0504020201020104" pitchFamily="34" charset="77"/>
              </a:rPr>
              <a:t>, le nombre de dédoublements et d’erreurs de classification .</a:t>
            </a:r>
            <a:endParaRPr lang="en-CA"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Une approche d’échantillonnage statistique est contre-indiquée à moins que la base d’enquête choisie ne soit :</a:t>
            </a:r>
          </a:p>
          <a:p>
            <a:pPr lvl="1" indent="-384048" algn="just" eaLnBrk="1" fontAlgn="auto" hangingPunct="1">
              <a:lnSpc>
                <a:spcPct val="110000"/>
              </a:lnSpc>
              <a:buFont typeface="Wingdings" pitchFamily="2" charset="2"/>
              <a:buChar char="§"/>
              <a:defRPr/>
            </a:pPr>
            <a:r>
              <a:rPr lang="fr-FR" b="1" i="0" dirty="0">
                <a:latin typeface="Dagny OT" panose="020B0504020201020104" pitchFamily="34" charset="77"/>
              </a:rPr>
              <a:t>pertinente </a:t>
            </a:r>
            <a:r>
              <a:rPr lang="fr-FR" i="0" dirty="0">
                <a:latin typeface="Dagny OT" panose="020B0504020201020104" pitchFamily="34" charset="77"/>
              </a:rPr>
              <a:t>(autrement dit qu’elle corresponde et permette l’accessibilité à la population cible);</a:t>
            </a:r>
          </a:p>
          <a:p>
            <a:pPr lvl="1" indent="-384048" algn="just" eaLnBrk="1" fontAlgn="auto" hangingPunct="1">
              <a:lnSpc>
                <a:spcPct val="110000"/>
              </a:lnSpc>
              <a:buFont typeface="Wingdings" pitchFamily="2" charset="2"/>
              <a:buChar char="§"/>
              <a:defRPr/>
            </a:pPr>
            <a:r>
              <a:rPr lang="fr-FR" b="1" i="0" dirty="0">
                <a:latin typeface="Dagny OT" panose="020B0504020201020104" pitchFamily="34" charset="77"/>
              </a:rPr>
              <a:t>exacte </a:t>
            </a:r>
            <a:r>
              <a:rPr lang="fr-FR" i="0" dirty="0">
                <a:latin typeface="Dagny OT" panose="020B0504020201020104" pitchFamily="34" charset="77"/>
              </a:rPr>
              <a:t>(l’information qu’elle contient est valide); </a:t>
            </a:r>
          </a:p>
          <a:p>
            <a:pPr lvl="1" indent="-384048" algn="just" eaLnBrk="1" fontAlgn="auto" hangingPunct="1">
              <a:lnSpc>
                <a:spcPct val="110000"/>
              </a:lnSpc>
              <a:buFont typeface="Wingdings" pitchFamily="2" charset="2"/>
              <a:buChar char="§"/>
              <a:defRPr/>
            </a:pPr>
            <a:r>
              <a:rPr lang="fr-FR" b="1" i="0" dirty="0">
                <a:latin typeface="Dagny OT" panose="020B0504020201020104" pitchFamily="34" charset="77"/>
              </a:rPr>
              <a:t>opportune </a:t>
            </a:r>
            <a:r>
              <a:rPr lang="fr-FR" i="0" dirty="0">
                <a:latin typeface="Dagny OT" panose="020B0504020201020104" pitchFamily="34" charset="77"/>
              </a:rPr>
              <a:t>(elle est à jour) et </a:t>
            </a:r>
            <a:r>
              <a:rPr lang="fr-FR" b="1" i="0" dirty="0">
                <a:latin typeface="Dagny OT" panose="020B0504020201020104" pitchFamily="34" charset="77"/>
              </a:rPr>
              <a:t>offerte à un prix compétitif.</a:t>
            </a:r>
          </a:p>
          <a:p>
            <a:pPr marL="384048" indent="-384048" algn="just" eaLnBrk="1" fontAlgn="auto" hangingPunct="1">
              <a:lnSpc>
                <a:spcPct val="110000"/>
              </a:lnSpc>
              <a:defRPr/>
            </a:pPr>
            <a:endParaRPr lang="en-CA" sz="500" dirty="0">
              <a:latin typeface="Dagny OT" panose="020B0504020201020104" pitchFamily="34" charset="77"/>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normAutofit/>
          </a:bodyPr>
          <a:lstStyle/>
          <a:p>
            <a:r>
              <a:rPr lang="en-CA" b="1" dirty="0"/>
              <a:t>ERREUR D’ENQUÊTE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a:xfrm>
                <a:off x="1371599" y="2286000"/>
                <a:ext cx="10200291" cy="3581400"/>
              </a:xfrm>
            </p:spPr>
            <p:txBody>
              <a:bodyPr>
                <a:noAutofit/>
              </a:bodyPr>
              <a:lstStyle/>
              <a:p>
                <a:pPr marL="0" indent="0">
                  <a:lnSpc>
                    <a:spcPct val="100000"/>
                  </a:lnSpc>
                  <a:buNone/>
                </a:pPr>
                <a:r>
                  <a:rPr lang="en-CA" sz="2200" dirty="0">
                    <a:latin typeface="Dagny OT" panose="020B0504020201020104" pitchFamily="34" charset="77"/>
                    <a:ea typeface="Cambria Math" panose="02040503050406030204" pitchFamily="18" charset="0"/>
                    <a:cs typeface="Helvetica" pitchFamily="34" charset="0"/>
                  </a:rPr>
                  <a:t>Erreure </a:t>
                </a:r>
                <a:r>
                  <a:rPr lang="en-CA" sz="2200" dirty="0" err="1">
                    <a:latin typeface="Dagny OT" panose="020B0504020201020104" pitchFamily="34" charset="77"/>
                    <a:ea typeface="Cambria Math" panose="02040503050406030204" pitchFamily="18" charset="0"/>
                    <a:cs typeface="Helvetica" pitchFamily="34" charset="0"/>
                  </a:rPr>
                  <a:t>totale</a:t>
                </a:r>
                <a:r>
                  <a:rPr lang="en-CA" sz="2200" dirty="0">
                    <a:latin typeface="Dagny OT" panose="020B0504020201020104" pitchFamily="34" charset="77"/>
                    <a:ea typeface="Cambria Math" panose="02040503050406030204" pitchFamily="18" charset="0"/>
                    <a:cs typeface="Helvetica" pitchFamily="34" charset="0"/>
                  </a:rPr>
                  <a:t> = </a:t>
                </a:r>
                <a:br>
                  <a:rPr lang="en-CA" sz="2200" dirty="0">
                    <a:latin typeface="Dagny OT" panose="020B0504020201020104" pitchFamily="34" charset="77"/>
                    <a:ea typeface="Cambria Math" panose="02040503050406030204" pitchFamily="18" charset="0"/>
                    <a:cs typeface="Helvetica" pitchFamily="34" charset="0"/>
                  </a:rPr>
                </a:br>
                <a:r>
                  <a:rPr lang="en-CA" sz="2200" dirty="0">
                    <a:latin typeface="Dagny OT" panose="020B0504020201020104" pitchFamily="34" charset="77"/>
                    <a:ea typeface="Cambria Math" panose="02040503050406030204" pitchFamily="18" charset="0"/>
                    <a:cs typeface="Helvetica" pitchFamily="34" charset="0"/>
                  </a:rPr>
                  <a:t>	Err. </a:t>
                </a:r>
                <a:r>
                  <a:rPr lang="en-CA" sz="2200" dirty="0" err="1">
                    <a:latin typeface="Dagny OT" panose="020B0504020201020104" pitchFamily="34" charset="77"/>
                    <a:ea typeface="Cambria Math" panose="02040503050406030204" pitchFamily="18" charset="0"/>
                    <a:cs typeface="Helvetica" pitchFamily="34" charset="0"/>
                  </a:rPr>
                  <a:t>échantillonnage</a:t>
                </a:r>
                <a:r>
                  <a:rPr lang="en-CA" sz="2200" dirty="0">
                    <a:latin typeface="Dagny OT" panose="020B0504020201020104" pitchFamily="34" charset="77"/>
                    <a:ea typeface="Cambria Math" panose="02040503050406030204" pitchFamily="18" charset="0"/>
                    <a:cs typeface="Helvetica" pitchFamily="34" charset="0"/>
                  </a:rPr>
                  <a:t> + Err. </a:t>
                </a:r>
                <a:r>
                  <a:rPr lang="en-CA" sz="2200" dirty="0" err="1">
                    <a:latin typeface="Dagny OT" panose="020B0504020201020104" pitchFamily="34" charset="77"/>
                    <a:ea typeface="Cambria Math" panose="02040503050406030204" pitchFamily="18" charset="0"/>
                    <a:cs typeface="Helvetica" pitchFamily="34" charset="0"/>
                  </a:rPr>
                  <a:t>mesure</a:t>
                </a:r>
                <a:r>
                  <a:rPr lang="en-CA" sz="2200" dirty="0">
                    <a:latin typeface="Dagny OT" panose="020B0504020201020104" pitchFamily="34" charset="77"/>
                    <a:ea typeface="Cambria Math" panose="02040503050406030204" pitchFamily="18" charset="0"/>
                    <a:cs typeface="Helvetica" pitchFamily="34" charset="0"/>
                  </a:rPr>
                  <a:t>  + Err. non-</a:t>
                </a:r>
                <a:r>
                  <a:rPr lang="en-CA" sz="2200" dirty="0" err="1">
                    <a:latin typeface="Dagny OT" panose="020B0504020201020104" pitchFamily="34" charset="77"/>
                    <a:ea typeface="Cambria Math" panose="02040503050406030204" pitchFamily="18" charset="0"/>
                    <a:cs typeface="Helvetica" pitchFamily="34" charset="0"/>
                  </a:rPr>
                  <a:t>réponse</a:t>
                </a:r>
                <a:r>
                  <a:rPr lang="en-CA" sz="2200" dirty="0">
                    <a:latin typeface="Dagny OT" panose="020B0504020201020104" pitchFamily="34" charset="77"/>
                    <a:ea typeface="Cambria Math" panose="02040503050406030204" pitchFamily="18" charset="0"/>
                    <a:cs typeface="Helvetica" pitchFamily="34" charset="0"/>
                  </a:rPr>
                  <a:t> + Error couverture</a:t>
                </a:r>
                <a:endParaRPr lang="en-CA" sz="2200" dirty="0">
                  <a:latin typeface="Dagny OT" panose="020B0504020201020104" pitchFamily="34" charset="77"/>
                  <a:ea typeface="Cambria Math" panose="02040503050406030204" pitchFamily="18" charset="0"/>
                </a:endParaRPr>
              </a:p>
              <a:p>
                <a:pPr algn="just">
                  <a:lnSpc>
                    <a:spcPct val="100000"/>
                  </a:lnSpc>
                </a:pPr>
                <a:endParaRPr lang="en-CA" dirty="0">
                  <a:latin typeface="Dagny OT" panose="020B0504020201020104" pitchFamily="34" charset="77"/>
                </a:endParaRPr>
              </a:p>
              <a:p>
                <a:pPr marL="0" indent="0" algn="just">
                  <a:lnSpc>
                    <a:spcPct val="100000"/>
                  </a:lnSpc>
                  <a:buNone/>
                </a:pPr>
                <a:endParaRPr lang="en-CA" dirty="0">
                  <a:latin typeface="Dagny OT" panose="020B0504020201020104" pitchFamily="34" charset="77"/>
                </a:endParaRPr>
              </a:p>
              <a:p>
                <a:pPr marL="0" indent="0" algn="just">
                  <a:lnSpc>
                    <a:spcPct val="100000"/>
                  </a:lnSpc>
                  <a:buNone/>
                </a:pPr>
                <a:r>
                  <a:rPr lang="en-CA" sz="2400" dirty="0" err="1">
                    <a:latin typeface="Dagny OT" panose="020B0504020201020104" pitchFamily="34" charset="77"/>
                  </a:rPr>
                  <a:t>L’échantillonnage</a:t>
                </a:r>
                <a:r>
                  <a:rPr lang="en-CA" sz="2400" dirty="0">
                    <a:latin typeface="Dagny OT" panose="020B0504020201020104" pitchFamily="34" charset="77"/>
                  </a:rPr>
                  <a:t> </a:t>
                </a:r>
                <a:r>
                  <a:rPr lang="en-CA" sz="2400" dirty="0" err="1">
                    <a:latin typeface="Dagny OT" panose="020B0504020201020104" pitchFamily="34" charset="77"/>
                  </a:rPr>
                  <a:t>statistique</a:t>
                </a:r>
                <a:r>
                  <a:rPr lang="en-CA" sz="2400" dirty="0">
                    <a:latin typeface="Dagny OT" panose="020B0504020201020104" pitchFamily="34" charset="77"/>
                  </a:rPr>
                  <a:t> </a:t>
                </a:r>
                <a:r>
                  <a:rPr lang="en-CA" sz="2400" dirty="0" err="1">
                    <a:latin typeface="Dagny OT" panose="020B0504020201020104" pitchFamily="34" charset="77"/>
                  </a:rPr>
                  <a:t>permet</a:t>
                </a:r>
                <a:r>
                  <a:rPr lang="en-CA" sz="2400" dirty="0">
                    <a:latin typeface="Dagny OT" panose="020B0504020201020104" pitchFamily="34" charset="77"/>
                  </a:rPr>
                  <a:t> de </a:t>
                </a:r>
                <a:r>
                  <a:rPr lang="en-CA" sz="2400" dirty="0" err="1">
                    <a:latin typeface="Dagny OT" panose="020B0504020201020104" pitchFamily="34" charset="77"/>
                  </a:rPr>
                  <a:t>fournir</a:t>
                </a:r>
                <a:r>
                  <a:rPr lang="en-CA" sz="2400" dirty="0">
                    <a:latin typeface="Dagny OT" panose="020B0504020201020104" pitchFamily="34" charset="77"/>
                  </a:rPr>
                  <a:t> des estimations, </a:t>
                </a:r>
                <a:r>
                  <a:rPr lang="en-CA" sz="2400" dirty="0" err="1">
                    <a:latin typeface="Dagny OT" panose="020B0504020201020104" pitchFamily="34" charset="77"/>
                  </a:rPr>
                  <a:t>mais</a:t>
                </a:r>
                <a:r>
                  <a:rPr lang="en-CA" sz="2400" dirty="0">
                    <a:latin typeface="Dagny OT" panose="020B0504020201020104" pitchFamily="34" charset="77"/>
                  </a:rPr>
                  <a:t> surtout  de </a:t>
                </a:r>
                <a:r>
                  <a:rPr lang="en-CA" sz="2400" dirty="0" err="1">
                    <a:latin typeface="Dagny OT" panose="020B0504020201020104" pitchFamily="34" charset="77"/>
                  </a:rPr>
                  <a:t>contrôler</a:t>
                </a:r>
                <a:r>
                  <a:rPr lang="en-CA" sz="2400" dirty="0">
                    <a:latin typeface="Dagny OT" panose="020B0504020201020104" pitchFamily="34" charset="77"/>
                  </a:rPr>
                  <a:t>, dans </a:t>
                </a:r>
                <a:r>
                  <a:rPr lang="en-CA" sz="2400" dirty="0" err="1">
                    <a:latin typeface="Dagny OT" panose="020B0504020201020104" pitchFamily="34" charset="77"/>
                  </a:rPr>
                  <a:t>une</a:t>
                </a:r>
                <a:r>
                  <a:rPr lang="en-CA" sz="2400" dirty="0">
                    <a:latin typeface="Dagny OT" panose="020B0504020201020104" pitchFamily="34" charset="77"/>
                  </a:rPr>
                  <a:t> </a:t>
                </a:r>
                <a:r>
                  <a:rPr lang="en-CA" sz="2400" dirty="0" err="1">
                    <a:latin typeface="Dagny OT" panose="020B0504020201020104" pitchFamily="34" charset="77"/>
                  </a:rPr>
                  <a:t>certaine</a:t>
                </a:r>
                <a:r>
                  <a:rPr lang="en-CA" sz="2400" dirty="0">
                    <a:latin typeface="Dagny OT" panose="020B0504020201020104" pitchFamily="34" charset="77"/>
                  </a:rPr>
                  <a:t> </a:t>
                </a:r>
                <a:r>
                  <a:rPr lang="en-CA" sz="2400" dirty="0" err="1">
                    <a:latin typeface="Dagny OT" panose="020B0504020201020104" pitchFamily="34" charset="77"/>
                  </a:rPr>
                  <a:t>mesure</a:t>
                </a:r>
                <a:r>
                  <a:rPr lang="en-CA" sz="2400" dirty="0">
                    <a:latin typeface="Dagny OT" panose="020B0504020201020104" pitchFamily="34" charset="77"/>
                  </a:rPr>
                  <a:t>, </a:t>
                </a:r>
                <a:r>
                  <a:rPr lang="en-CA" sz="2400" dirty="0" err="1">
                    <a:latin typeface="Dagny OT" panose="020B0504020201020104" pitchFamily="34" charset="77"/>
                  </a:rPr>
                  <a:t>l’</a:t>
                </a:r>
                <a:r>
                  <a:rPr lang="en-CA" sz="2400" b="1" dirty="0" err="1">
                    <a:latin typeface="Dagny OT" panose="020B0504020201020104" pitchFamily="34" charset="77"/>
                  </a:rPr>
                  <a:t>erreur</a:t>
                </a:r>
                <a:r>
                  <a:rPr lang="en-CA" sz="2400" b="1" dirty="0">
                    <a:latin typeface="Dagny OT" panose="020B0504020201020104" pitchFamily="34" charset="77"/>
                  </a:rPr>
                  <a:t> </a:t>
                </a:r>
                <a:r>
                  <a:rPr lang="en-CA" sz="2400" b="1" dirty="0" err="1">
                    <a:latin typeface="Dagny OT" panose="020B0504020201020104" pitchFamily="34" charset="77"/>
                  </a:rPr>
                  <a:t>totale</a:t>
                </a:r>
                <a:r>
                  <a:rPr lang="en-CA" sz="2400" b="1" dirty="0">
                    <a:latin typeface="Dagny OT" panose="020B0504020201020104" pitchFamily="34" charset="77"/>
                  </a:rPr>
                  <a:t> </a:t>
                </a:r>
                <a:r>
                  <a:rPr lang="en-CA" sz="2400" dirty="0">
                    <a:latin typeface="Dagny OT" panose="020B0504020201020104" pitchFamily="34" charset="77"/>
                  </a:rPr>
                  <a:t>(</a:t>
                </a:r>
                <a14:m>
                  <m:oMath xmlns:m="http://schemas.openxmlformats.org/officeDocument/2006/math">
                    <m:r>
                      <m:rPr>
                        <m:sty m:val="p"/>
                      </m:rPr>
                      <a:rPr lang="en-CA" sz="2400">
                        <a:latin typeface="Cambria Math" panose="02040503050406030204" pitchFamily="18" charset="0"/>
                      </a:rPr>
                      <m:t>ET</m:t>
                    </m:r>
                  </m:oMath>
                </a14:m>
                <a:r>
                  <a:rPr lang="en-CA" sz="2400" dirty="0">
                    <a:latin typeface="Dagny OT" panose="020B0504020201020104" pitchFamily="34" charset="77"/>
                  </a:rPr>
                  <a:t>)</a:t>
                </a:r>
                <a:r>
                  <a:rPr lang="en-CA" sz="2400" b="1" dirty="0">
                    <a:latin typeface="Dagny OT" panose="020B0504020201020104" pitchFamily="34" charset="77"/>
                  </a:rPr>
                  <a:t> </a:t>
                </a:r>
                <a:r>
                  <a:rPr lang="en-CA" sz="2400" dirty="0">
                    <a:latin typeface="Dagny OT" panose="020B0504020201020104" pitchFamily="34" charset="77"/>
                  </a:rPr>
                  <a:t>des estimations. </a:t>
                </a:r>
              </a:p>
              <a:p>
                <a:pPr algn="just">
                  <a:lnSpc>
                    <a:spcPct val="100000"/>
                  </a:lnSpc>
                </a:pPr>
                <a:endParaRPr lang="en-CA" sz="500" b="1" i="1" dirty="0">
                  <a:latin typeface="Dagny OT" panose="020B0504020201020104" pitchFamily="34" charset="77"/>
                </a:endParaRPr>
              </a:p>
              <a:p>
                <a:pPr marL="0" indent="0" algn="just">
                  <a:lnSpc>
                    <a:spcPct val="100000"/>
                  </a:lnSpc>
                  <a:buNone/>
                </a:pPr>
                <a:r>
                  <a:rPr lang="en-CA" sz="2400" dirty="0" err="1">
                    <a:latin typeface="Dagny OT" panose="020B0504020201020104" pitchFamily="34" charset="77"/>
                  </a:rPr>
                  <a:t>Idéalement</a:t>
                </a:r>
                <a:r>
                  <a:rPr lang="en-CA" sz="2400" dirty="0">
                    <a:latin typeface="Dagny OT" panose="020B0504020201020104" pitchFamily="34" charset="77"/>
                  </a:rPr>
                  <a:t>, </a:t>
                </a:r>
                <a14:m>
                  <m:oMath xmlns:m="http://schemas.openxmlformats.org/officeDocument/2006/math">
                    <m:r>
                      <m:rPr>
                        <m:sty m:val="p"/>
                      </m:rPr>
                      <a:rPr lang="en-CA" sz="2400">
                        <a:latin typeface="Cambria Math" panose="02040503050406030204" pitchFamily="18" charset="0"/>
                      </a:rPr>
                      <m:t>E</m:t>
                    </m:r>
                    <m:r>
                      <m:rPr>
                        <m:sty m:val="p"/>
                      </m:rPr>
                      <a:rPr lang="en-CA" sz="2400" b="0" i="0" smtClean="0">
                        <a:latin typeface="Cambria Math" panose="02040503050406030204" pitchFamily="18" charset="0"/>
                      </a:rPr>
                      <m:t>T</m:t>
                    </m:r>
                    <m:r>
                      <a:rPr lang="en-CA" sz="2400" i="1" smtClean="0">
                        <a:latin typeface="Cambria Math" panose="02040503050406030204" pitchFamily="18" charset="0"/>
                      </a:rPr>
                      <m:t>=0</m:t>
                    </m:r>
                  </m:oMath>
                </a14:m>
                <a:r>
                  <a:rPr lang="en-CA" sz="2400" dirty="0">
                    <a:latin typeface="Dagny OT" panose="020B0504020201020104" pitchFamily="34" charset="77"/>
                  </a:rPr>
                  <a:t>. Dans la pratique, les deux </a:t>
                </a:r>
                <a:r>
                  <a:rPr lang="en-CA" sz="2400" dirty="0" err="1">
                    <a:latin typeface="Dagny OT" panose="020B0504020201020104" pitchFamily="34" charset="77"/>
                  </a:rPr>
                  <a:t>principaux</a:t>
                </a:r>
                <a:r>
                  <a:rPr lang="en-CA" sz="2400" dirty="0">
                    <a:latin typeface="Dagny OT" panose="020B0504020201020104" pitchFamily="34" charset="77"/>
                  </a:rPr>
                  <a:t> </a:t>
                </a:r>
                <a:r>
                  <a:rPr lang="en-CA" sz="2400" dirty="0" err="1">
                    <a:latin typeface="Dagny OT" panose="020B0504020201020104" pitchFamily="34" charset="77"/>
                  </a:rPr>
                  <a:t>éléments</a:t>
                </a:r>
                <a:r>
                  <a:rPr lang="en-CA" sz="2400" dirty="0">
                    <a:latin typeface="Dagny OT" panose="020B0504020201020104" pitchFamily="34" charset="77"/>
                  </a:rPr>
                  <a:t> qui </a:t>
                </a:r>
                <a:r>
                  <a:rPr lang="en-CA" sz="2400" dirty="0" err="1">
                    <a:latin typeface="Dagny OT" panose="020B0504020201020104" pitchFamily="34" charset="77"/>
                  </a:rPr>
                  <a:t>contribuent</a:t>
                </a:r>
                <a:r>
                  <a:rPr lang="en-CA" sz="2400" dirty="0">
                    <a:latin typeface="Dagny OT" panose="020B0504020201020104" pitchFamily="34" charset="77"/>
                  </a:rPr>
                  <a:t> </a:t>
                </a:r>
                <a:r>
                  <a:rPr lang="en-CA" sz="2400" dirty="0" err="1">
                    <a:latin typeface="Dagny OT" panose="020B0504020201020104" pitchFamily="34" charset="77"/>
                  </a:rPr>
                  <a:t>à</a:t>
                </a:r>
                <a:r>
                  <a:rPr lang="en-CA" sz="2400" dirty="0">
                    <a:latin typeface="Dagny OT" panose="020B0504020201020104" pitchFamily="34" charset="77"/>
                  </a:rPr>
                  <a:t> l’</a:t>
                </a:r>
                <a14:m>
                  <m:oMath xmlns:m="http://schemas.openxmlformats.org/officeDocument/2006/math">
                    <m:r>
                      <m:rPr>
                        <m:sty m:val="p"/>
                      </m:rPr>
                      <a:rPr lang="en-CA" sz="2400">
                        <a:latin typeface="Cambria Math" panose="02040503050406030204" pitchFamily="18" charset="0"/>
                      </a:rPr>
                      <m:t>ET</m:t>
                    </m:r>
                    <m:r>
                      <a:rPr lang="en-CA" sz="2400" i="1">
                        <a:latin typeface="Cambria Math" panose="02040503050406030204" pitchFamily="18" charset="0"/>
                      </a:rPr>
                      <m:t> </m:t>
                    </m:r>
                  </m:oMath>
                </a14:m>
                <a:r>
                  <a:rPr lang="en-CA" sz="2400" dirty="0">
                    <a:latin typeface="Dagny OT" panose="020B0504020201020104" pitchFamily="34" charset="77"/>
                  </a:rPr>
                  <a:t>sont: </a:t>
                </a:r>
                <a:r>
                  <a:rPr lang="en-CA" sz="2400" dirty="0" err="1">
                    <a:latin typeface="Dagny OT" panose="020B0504020201020104" pitchFamily="34" charset="77"/>
                  </a:rPr>
                  <a:t>l’</a:t>
                </a:r>
                <a:r>
                  <a:rPr lang="en-CA" sz="2400" b="1" dirty="0" err="1">
                    <a:latin typeface="Dagny OT" panose="020B0504020201020104" pitchFamily="34" charset="77"/>
                  </a:rPr>
                  <a:t>erreur</a:t>
                </a:r>
                <a:r>
                  <a:rPr lang="en-CA" sz="2400" b="1" dirty="0">
                    <a:latin typeface="Dagny OT" panose="020B0504020201020104" pitchFamily="34" charset="77"/>
                  </a:rPr>
                  <a:t> </a:t>
                </a:r>
                <a:r>
                  <a:rPr lang="en-CA" sz="2400" b="1" dirty="0" err="1">
                    <a:latin typeface="Dagny OT" panose="020B0504020201020104" pitchFamily="34" charset="77"/>
                  </a:rPr>
                  <a:t>d’échantillonnage</a:t>
                </a:r>
                <a:r>
                  <a:rPr lang="en-CA" sz="2400" b="1" dirty="0">
                    <a:latin typeface="Dagny OT" panose="020B0504020201020104" pitchFamily="34" charset="77"/>
                  </a:rPr>
                  <a:t> </a:t>
                </a:r>
                <a:r>
                  <a:rPr lang="en-CA" sz="2400" dirty="0">
                    <a:latin typeface="Dagny OT" panose="020B0504020201020104" pitchFamily="34" charset="77"/>
                  </a:rPr>
                  <a:t>(</a:t>
                </a:r>
                <a:r>
                  <a:rPr lang="en-CA" sz="2400" dirty="0" err="1">
                    <a:latin typeface="Dagny OT" panose="020B0504020201020104" pitchFamily="34" charset="77"/>
                  </a:rPr>
                  <a:t>attribuable</a:t>
                </a:r>
                <a:r>
                  <a:rPr lang="en-CA" sz="2400" dirty="0">
                    <a:latin typeface="Dagny OT" panose="020B0504020201020104" pitchFamily="34" charset="77"/>
                  </a:rPr>
                  <a:t> au </a:t>
                </a:r>
                <a:r>
                  <a:rPr lang="en-CA" sz="2400" dirty="0" err="1">
                    <a:latin typeface="Dagny OT" panose="020B0504020201020104" pitchFamily="34" charset="77"/>
                  </a:rPr>
                  <a:t>choix</a:t>
                </a:r>
                <a:r>
                  <a:rPr lang="en-CA" sz="2400" dirty="0">
                    <a:latin typeface="Dagny OT" panose="020B0504020201020104" pitchFamily="34" charset="77"/>
                  </a:rPr>
                  <a:t> du plan </a:t>
                </a:r>
                <a:r>
                  <a:rPr lang="en-CA" sz="2400" dirty="0" err="1">
                    <a:latin typeface="Dagny OT" panose="020B0504020201020104" pitchFamily="34" charset="77"/>
                  </a:rPr>
                  <a:t>d’échantillonnage</a:t>
                </a:r>
                <a:r>
                  <a:rPr lang="en-CA" sz="2400" dirty="0">
                    <a:latin typeface="Dagny OT" panose="020B0504020201020104" pitchFamily="34" charset="77"/>
                  </a:rPr>
                  <a:t>), et les </a:t>
                </a:r>
                <a:r>
                  <a:rPr lang="en-CA" sz="2400" b="1" dirty="0" err="1">
                    <a:latin typeface="Dagny OT" panose="020B0504020201020104" pitchFamily="34" charset="77"/>
                  </a:rPr>
                  <a:t>erreurs</a:t>
                </a:r>
                <a:r>
                  <a:rPr lang="en-CA" sz="2400" b="1" dirty="0">
                    <a:latin typeface="Dagny OT" panose="020B0504020201020104" pitchFamily="34" charset="77"/>
                  </a:rPr>
                  <a:t> non </a:t>
                </a:r>
                <a:r>
                  <a:rPr lang="en-CA" sz="2400" b="1" dirty="0" err="1">
                    <a:latin typeface="Dagny OT" panose="020B0504020201020104" pitchFamily="34" charset="77"/>
                  </a:rPr>
                  <a:t>attribuables</a:t>
                </a:r>
                <a:r>
                  <a:rPr lang="en-CA" sz="2400" b="1" dirty="0">
                    <a:latin typeface="Dagny OT" panose="020B0504020201020104" pitchFamily="34" charset="77"/>
                  </a:rPr>
                  <a:t> </a:t>
                </a:r>
                <a:r>
                  <a:rPr lang="en-CA" sz="2400" b="1" dirty="0" err="1">
                    <a:latin typeface="Dagny OT" panose="020B0504020201020104" pitchFamily="34" charset="77"/>
                  </a:rPr>
                  <a:t>à</a:t>
                </a:r>
                <a:r>
                  <a:rPr lang="en-CA" sz="2400" b="1" dirty="0">
                    <a:latin typeface="Dagny OT" panose="020B0504020201020104" pitchFamily="34" charset="77"/>
                  </a:rPr>
                  <a:t> </a:t>
                </a:r>
                <a:r>
                  <a:rPr lang="en-CA" sz="2400" b="1" dirty="0" err="1">
                    <a:latin typeface="Dagny OT" panose="020B0504020201020104" pitchFamily="34" charset="77"/>
                  </a:rPr>
                  <a:t>l’échantillonnage</a:t>
                </a:r>
                <a:r>
                  <a:rPr lang="en-CA" sz="2400" b="1" dirty="0">
                    <a:latin typeface="Dagny OT" panose="020B0504020201020104" pitchFamily="34" charset="77"/>
                  </a:rPr>
                  <a:t> </a:t>
                </a:r>
                <a:r>
                  <a:rPr lang="en-CA" sz="2400" dirty="0">
                    <a:latin typeface="Dagny OT" panose="020B0504020201020104" pitchFamily="34" charset="77"/>
                  </a:rPr>
                  <a:t>(tout le </a:t>
                </a:r>
                <a:r>
                  <a:rPr lang="en-CA" sz="2400" dirty="0" err="1">
                    <a:latin typeface="Dagny OT" panose="020B0504020201020104" pitchFamily="34" charset="77"/>
                  </a:rPr>
                  <a:t>reste</a:t>
                </a:r>
                <a:r>
                  <a:rPr lang="en-CA" sz="2400" dirty="0">
                    <a:latin typeface="Dagny OT" panose="020B0504020201020104" pitchFamily="34" charset="77"/>
                  </a:rPr>
                  <a:t>).</a:t>
                </a:r>
              </a:p>
            </p:txBody>
          </p:sp>
        </mc:Choice>
        <mc:Fallback xmlns="">
          <p:sp>
            <p:nvSpPr>
              <p:cNvPr id="3" name="Content Placeholder 2">
                <a:extLst>
                  <a:ext uri="{FF2B5EF4-FFF2-40B4-BE49-F238E27FC236}">
                    <a16:creationId xmlns:a16="http://schemas.microsoft.com/office/drawing/2014/main" id="{BFCCC0E3-186C-49BD-B68E-B8C70875F6EB}"/>
                  </a:ext>
                </a:extLst>
              </p:cNvPr>
              <p:cNvSpPr>
                <a:spLocks noGrp="1" noRot="1" noChangeAspect="1" noMove="1" noResize="1" noEditPoints="1" noAdjustHandles="1" noChangeArrowheads="1" noChangeShapeType="1" noTextEdit="1"/>
              </p:cNvSpPr>
              <p:nvPr>
                <p:ph idx="1"/>
              </p:nvPr>
            </p:nvSpPr>
            <p:spPr>
              <a:xfrm>
                <a:off x="1371599" y="2286000"/>
                <a:ext cx="10200291" cy="3581400"/>
              </a:xfrm>
              <a:blipFill>
                <a:blip r:embed="rId2"/>
                <a:stretch>
                  <a:fillRect l="-995" t="-1413" r="-871" b="-26855"/>
                </a:stretch>
              </a:blipFill>
            </p:spPr>
            <p:txBody>
              <a:bodyPr/>
              <a:lstStyle/>
              <a:p>
                <a:r>
                  <a:rPr lang="en-US">
                    <a:noFill/>
                  </a:rPr>
                  <a:t> </a:t>
                </a:r>
              </a:p>
            </p:txBody>
          </p:sp>
        </mc:Fallback>
      </mc:AlternateContent>
      <p:grpSp>
        <p:nvGrpSpPr>
          <p:cNvPr id="4" name="Group 16">
            <a:extLst>
              <a:ext uri="{FF2B5EF4-FFF2-40B4-BE49-F238E27FC236}">
                <a16:creationId xmlns:a16="http://schemas.microsoft.com/office/drawing/2014/main" id="{19F54534-797C-3B46-B7C7-9F7DD1454DE6}"/>
              </a:ext>
            </a:extLst>
          </p:cNvPr>
          <p:cNvGrpSpPr>
            <a:grpSpLocks/>
          </p:cNvGrpSpPr>
          <p:nvPr/>
        </p:nvGrpSpPr>
        <p:grpSpPr bwMode="auto">
          <a:xfrm>
            <a:off x="2310063" y="2961770"/>
            <a:ext cx="2476953" cy="781135"/>
            <a:chOff x="3635895" y="2958852"/>
            <a:chExt cx="1116590" cy="780991"/>
          </a:xfrm>
        </p:grpSpPr>
        <p:sp>
          <p:nvSpPr>
            <p:cNvPr id="5" name="Left Brace 4">
              <a:extLst>
                <a:ext uri="{FF2B5EF4-FFF2-40B4-BE49-F238E27FC236}">
                  <a16:creationId xmlns:a16="http://schemas.microsoft.com/office/drawing/2014/main" id="{55F7A1C6-CF74-4445-A445-E90629BAB1CB}"/>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6" name="TextBox 16">
              <a:extLst>
                <a:ext uri="{FF2B5EF4-FFF2-40B4-BE49-F238E27FC236}">
                  <a16:creationId xmlns:a16="http://schemas.microsoft.com/office/drawing/2014/main" id="{B6CBF260-EB62-8B40-9334-30509EFD5F89}"/>
                </a:ext>
              </a:extLst>
            </p:cNvPr>
            <p:cNvSpPr txBox="1">
              <a:spLocks noChangeArrowheads="1"/>
            </p:cNvSpPr>
            <p:nvPr/>
          </p:nvSpPr>
          <p:spPr bwMode="auto">
            <a:xfrm>
              <a:off x="3635895" y="3093631"/>
              <a:ext cx="1116590" cy="646212"/>
            </a:xfrm>
            <a:prstGeom prst="rect">
              <a:avLst/>
            </a:prstGeom>
            <a:noFill/>
            <a:ln w="9525">
              <a:noFill/>
              <a:miter lim="800000"/>
              <a:headEnd/>
              <a:tailEnd/>
            </a:ln>
          </p:spPr>
          <p:txBody>
            <a:bodyPr wrap="square">
              <a:spAutoFit/>
            </a:bodyPr>
            <a:lstStyle/>
            <a:p>
              <a:pPr algn="ctr"/>
              <a:r>
                <a:rPr lang="en-CA" dirty="0" err="1">
                  <a:solidFill>
                    <a:srgbClr val="C00000"/>
                  </a:solidFill>
                  <a:latin typeface="Dagny OT" panose="020B0504020201020104" pitchFamily="34" charset="77"/>
                </a:rPr>
                <a:t>enquête</a:t>
              </a:r>
              <a:r>
                <a:rPr lang="en-CA" dirty="0">
                  <a:solidFill>
                    <a:srgbClr val="C00000"/>
                  </a:solidFill>
                  <a:latin typeface="Dagny OT" panose="020B0504020201020104" pitchFamily="34" charset="77"/>
                </a:rPr>
                <a:t>, pas </a:t>
              </a:r>
              <a:r>
                <a:rPr lang="en-CA" dirty="0" err="1">
                  <a:solidFill>
                    <a:srgbClr val="C00000"/>
                  </a:solidFill>
                  <a:latin typeface="Dagny OT" panose="020B0504020201020104" pitchFamily="34" charset="77"/>
                </a:rPr>
                <a:t>recensement</a:t>
              </a:r>
              <a:endParaRPr lang="en-CA" dirty="0">
                <a:solidFill>
                  <a:srgbClr val="C00000"/>
                </a:solidFill>
                <a:latin typeface="Dagny OT" panose="020B0504020201020104" pitchFamily="34" charset="77"/>
              </a:endParaRPr>
            </a:p>
          </p:txBody>
        </p:sp>
      </p:grpSp>
      <p:grpSp>
        <p:nvGrpSpPr>
          <p:cNvPr id="7" name="Group 16">
            <a:extLst>
              <a:ext uri="{FF2B5EF4-FFF2-40B4-BE49-F238E27FC236}">
                <a16:creationId xmlns:a16="http://schemas.microsoft.com/office/drawing/2014/main" id="{13FFEE6D-747B-0641-9358-F1BB44995E9C}"/>
              </a:ext>
            </a:extLst>
          </p:cNvPr>
          <p:cNvGrpSpPr>
            <a:grpSpLocks/>
          </p:cNvGrpSpPr>
          <p:nvPr/>
        </p:nvGrpSpPr>
        <p:grpSpPr bwMode="auto">
          <a:xfrm>
            <a:off x="4827017" y="2961773"/>
            <a:ext cx="1655845" cy="1088911"/>
            <a:chOff x="3583318" y="2958852"/>
            <a:chExt cx="1170052" cy="1088711"/>
          </a:xfrm>
        </p:grpSpPr>
        <p:sp>
          <p:nvSpPr>
            <p:cNvPr id="8" name="Left Brace 7">
              <a:extLst>
                <a:ext uri="{FF2B5EF4-FFF2-40B4-BE49-F238E27FC236}">
                  <a16:creationId xmlns:a16="http://schemas.microsoft.com/office/drawing/2014/main" id="{80481837-AFF4-DD4B-A633-E4CAD1AC054A}"/>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9" name="TextBox 19">
              <a:extLst>
                <a:ext uri="{FF2B5EF4-FFF2-40B4-BE49-F238E27FC236}">
                  <a16:creationId xmlns:a16="http://schemas.microsoft.com/office/drawing/2014/main" id="{85CAEF76-2691-3E45-9958-1E7354DB5B8B}"/>
                </a:ext>
              </a:extLst>
            </p:cNvPr>
            <p:cNvSpPr txBox="1">
              <a:spLocks noChangeArrowheads="1"/>
            </p:cNvSpPr>
            <p:nvPr/>
          </p:nvSpPr>
          <p:spPr bwMode="auto">
            <a:xfrm>
              <a:off x="3583318" y="3093631"/>
              <a:ext cx="1170052" cy="953932"/>
            </a:xfrm>
            <a:prstGeom prst="rect">
              <a:avLst/>
            </a:prstGeom>
            <a:noFill/>
            <a:ln w="9525">
              <a:noFill/>
              <a:miter lim="800000"/>
              <a:headEnd/>
              <a:tailEnd/>
            </a:ln>
          </p:spPr>
          <p:txBody>
            <a:bodyPr wrap="square">
              <a:spAutoFit/>
            </a:bodyPr>
            <a:lstStyle/>
            <a:p>
              <a:pPr algn="ctr"/>
              <a:r>
                <a:rPr lang="fr-CA" altLang="en-US" sz="1400" dirty="0">
                  <a:solidFill>
                    <a:srgbClr val="C00000"/>
                  </a:solidFill>
                  <a:latin typeface="Dagny OT" panose="020B0504020201020104" pitchFamily="34" charset="77"/>
                </a:rPr>
                <a:t>manque d’exactitude dans la mesure des observations</a:t>
              </a:r>
            </a:p>
          </p:txBody>
        </p:sp>
      </p:grpSp>
      <p:grpSp>
        <p:nvGrpSpPr>
          <p:cNvPr id="10" name="Group 16">
            <a:extLst>
              <a:ext uri="{FF2B5EF4-FFF2-40B4-BE49-F238E27FC236}">
                <a16:creationId xmlns:a16="http://schemas.microsoft.com/office/drawing/2014/main" id="{5F0FB13F-FB21-B64E-948D-F8CD742FD0D1}"/>
              </a:ext>
            </a:extLst>
          </p:cNvPr>
          <p:cNvGrpSpPr>
            <a:grpSpLocks/>
          </p:cNvGrpSpPr>
          <p:nvPr/>
        </p:nvGrpSpPr>
        <p:grpSpPr bwMode="auto">
          <a:xfrm>
            <a:off x="6557270" y="2961765"/>
            <a:ext cx="2293654" cy="873490"/>
            <a:chOff x="3612512" y="2958852"/>
            <a:chExt cx="1162730" cy="873183"/>
          </a:xfrm>
        </p:grpSpPr>
        <p:sp>
          <p:nvSpPr>
            <p:cNvPr id="11" name="Left Brace 10">
              <a:extLst>
                <a:ext uri="{FF2B5EF4-FFF2-40B4-BE49-F238E27FC236}">
                  <a16:creationId xmlns:a16="http://schemas.microsoft.com/office/drawing/2014/main" id="{781CA188-00ED-274C-BA53-371A8A27157F}"/>
                </a:ext>
              </a:extLst>
            </p:cNvPr>
            <p:cNvSpPr/>
            <p:nvPr/>
          </p:nvSpPr>
          <p:spPr>
            <a:xfrm rot="16200000" flipV="1">
              <a:off x="4092860" y="2501887"/>
              <a:ext cx="145999"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12" name="TextBox 22">
              <a:extLst>
                <a:ext uri="{FF2B5EF4-FFF2-40B4-BE49-F238E27FC236}">
                  <a16:creationId xmlns:a16="http://schemas.microsoft.com/office/drawing/2014/main" id="{B3BE2AE0-710C-E046-B505-3BB3B26F4D76}"/>
                </a:ext>
              </a:extLst>
            </p:cNvPr>
            <p:cNvSpPr txBox="1">
              <a:spLocks noChangeArrowheads="1"/>
            </p:cNvSpPr>
            <p:nvPr/>
          </p:nvSpPr>
          <p:spPr bwMode="auto">
            <a:xfrm>
              <a:off x="3612512" y="3093631"/>
              <a:ext cx="1162730" cy="738404"/>
            </a:xfrm>
            <a:prstGeom prst="rect">
              <a:avLst/>
            </a:prstGeom>
            <a:noFill/>
            <a:ln w="9525">
              <a:noFill/>
              <a:miter lim="800000"/>
              <a:headEnd/>
              <a:tailEnd/>
            </a:ln>
          </p:spPr>
          <p:txBody>
            <a:bodyPr wrap="square">
              <a:spAutoFit/>
            </a:bodyPr>
            <a:lstStyle/>
            <a:p>
              <a:pPr algn="ctr"/>
              <a:r>
                <a:rPr lang="fr-CA" altLang="en-US" sz="1400" dirty="0">
                  <a:solidFill>
                    <a:srgbClr val="C00000"/>
                  </a:solidFill>
                  <a:latin typeface="Dagny OT" panose="020B0504020201020104" pitchFamily="34" charset="77"/>
                </a:rPr>
                <a:t>non-répondants présentant des différences d’observation systématiques</a:t>
              </a:r>
            </a:p>
          </p:txBody>
        </p:sp>
      </p:grpSp>
      <p:grpSp>
        <p:nvGrpSpPr>
          <p:cNvPr id="13" name="Group 16">
            <a:extLst>
              <a:ext uri="{FF2B5EF4-FFF2-40B4-BE49-F238E27FC236}">
                <a16:creationId xmlns:a16="http://schemas.microsoft.com/office/drawing/2014/main" id="{1403BD4D-2754-7840-818C-36B3725B666F}"/>
              </a:ext>
            </a:extLst>
          </p:cNvPr>
          <p:cNvGrpSpPr>
            <a:grpSpLocks/>
          </p:cNvGrpSpPr>
          <p:nvPr/>
        </p:nvGrpSpPr>
        <p:grpSpPr bwMode="auto">
          <a:xfrm>
            <a:off x="8814795" y="2961768"/>
            <a:ext cx="2158006" cy="1058146"/>
            <a:chOff x="3595125" y="2958853"/>
            <a:chExt cx="1153350" cy="1057842"/>
          </a:xfrm>
        </p:grpSpPr>
        <p:sp>
          <p:nvSpPr>
            <p:cNvPr id="14" name="Left Brace 13">
              <a:extLst>
                <a:ext uri="{FF2B5EF4-FFF2-40B4-BE49-F238E27FC236}">
                  <a16:creationId xmlns:a16="http://schemas.microsoft.com/office/drawing/2014/main" id="{60E96364-0923-B144-B77A-486A25E37B35}"/>
                </a:ext>
              </a:extLst>
            </p:cNvPr>
            <p:cNvSpPr/>
            <p:nvPr/>
          </p:nvSpPr>
          <p:spPr>
            <a:xfrm rot="16200000" flipV="1">
              <a:off x="4092855" y="2501892"/>
              <a:ext cx="146008"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15" name="TextBox 25">
              <a:extLst>
                <a:ext uri="{FF2B5EF4-FFF2-40B4-BE49-F238E27FC236}">
                  <a16:creationId xmlns:a16="http://schemas.microsoft.com/office/drawing/2014/main" id="{FCE5955B-07FC-4945-BDDF-A6D961F5B27F}"/>
                </a:ext>
              </a:extLst>
            </p:cNvPr>
            <p:cNvSpPr txBox="1">
              <a:spLocks noChangeArrowheads="1"/>
            </p:cNvSpPr>
            <p:nvPr/>
          </p:nvSpPr>
          <p:spPr bwMode="auto">
            <a:xfrm>
              <a:off x="3595125" y="3093631"/>
              <a:ext cx="1153350" cy="923064"/>
            </a:xfrm>
            <a:prstGeom prst="rect">
              <a:avLst/>
            </a:prstGeom>
            <a:noFill/>
            <a:ln w="9525">
              <a:noFill/>
              <a:miter lim="800000"/>
              <a:headEnd/>
              <a:tailEnd/>
            </a:ln>
          </p:spPr>
          <p:txBody>
            <a:bodyPr wrap="square">
              <a:spAutoFit/>
            </a:bodyPr>
            <a:lstStyle/>
            <a:p>
              <a:pPr algn="ctr"/>
              <a:r>
                <a:rPr lang="fr-CA" altLang="en-US" dirty="0">
                  <a:solidFill>
                    <a:srgbClr val="C00000"/>
                  </a:solidFill>
                  <a:latin typeface="Dagny OT" panose="020B0504020201020104" pitchFamily="34" charset="77"/>
                </a:rPr>
                <a:t>dégradation ou corruption de la base</a:t>
              </a:r>
            </a:p>
          </p:txBody>
        </p:sp>
      </p:grpSp>
    </p:spTree>
    <p:extLst>
      <p:ext uri="{BB962C8B-B14F-4D97-AF65-F5344CB8AC3E}">
        <p14:creationId xmlns:p14="http://schemas.microsoft.com/office/powerpoint/2010/main" val="395430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D727EAEB-42B4-144A-A5D7-CBB0854F98AA}"/>
              </a:ext>
            </a:extLst>
          </p:cNvPr>
          <p:cNvSpPr>
            <a:spLocks noGrp="1"/>
          </p:cNvSpPr>
          <p:nvPr>
            <p:ph type="title"/>
          </p:nvPr>
        </p:nvSpPr>
        <p:spPr/>
        <p:txBody>
          <a:bodyPr/>
          <a:lstStyle/>
          <a:p>
            <a:pPr eaLnBrk="1" hangingPunct="1"/>
            <a:r>
              <a:rPr lang="fr-CA" altLang="en-US" b="1"/>
              <a:t>ERREUR NON ATTRIBUABLE À L’ÉCHANTILLONNAGE</a:t>
            </a:r>
            <a:endParaRPr lang="en-US" altLang="en-US" b="1"/>
          </a:p>
        </p:txBody>
      </p:sp>
      <p:sp>
        <p:nvSpPr>
          <p:cNvPr id="3" name="Content Placeholder 2">
            <a:extLst>
              <a:ext uri="{FF2B5EF4-FFF2-40B4-BE49-F238E27FC236}">
                <a16:creationId xmlns:a16="http://schemas.microsoft.com/office/drawing/2014/main" id="{15ABF874-07B8-0444-BEB9-A9532EE0E538}"/>
              </a:ext>
            </a:extLst>
          </p:cNvPr>
          <p:cNvSpPr>
            <a:spLocks noGrp="1"/>
          </p:cNvSpPr>
          <p:nvPr>
            <p:ph idx="1"/>
          </p:nvPr>
        </p:nvSpPr>
        <p:spPr>
          <a:xfrm>
            <a:off x="1371600" y="2286000"/>
            <a:ext cx="10695214" cy="3581400"/>
          </a:xfrm>
        </p:spPr>
        <p:txBody>
          <a:bodyPr rtlCol="0">
            <a:normAutofit fontScale="85000" lnSpcReduction="20000"/>
          </a:bodyPr>
          <a:lstStyle/>
          <a:p>
            <a:pPr marL="0" indent="0" algn="just" defTabSz="457200" eaLnBrk="1" fontAlgn="auto" hangingPunct="1">
              <a:lnSpc>
                <a:spcPct val="110000"/>
              </a:lnSpc>
              <a:spcBef>
                <a:spcPct val="20000"/>
              </a:spcBef>
              <a:spcAft>
                <a:spcPts val="600"/>
              </a:spcAft>
              <a:buClr>
                <a:srgbClr val="8AB833"/>
              </a:buClr>
              <a:buSzPct val="92000"/>
              <a:buFont typeface="Franklin Gothic Book" panose="020B0503020102020204" pitchFamily="34" charset="0"/>
              <a:buNone/>
              <a:defRPr/>
            </a:pPr>
            <a:r>
              <a:rPr lang="fr-CA" sz="2600" dirty="0">
                <a:latin typeface="Dagny OT" panose="020B0504020201020104" pitchFamily="34" charset="77"/>
              </a:rPr>
              <a:t>Dans une certaine mesure, il est possible de contrôler une erreur non attribuable à l’échantillonnage :</a:t>
            </a:r>
          </a:p>
          <a:p>
            <a:pPr marL="630000" lvl="1" indent="-306000" algn="just" defTabSz="457200" eaLnBrk="1" fontAlgn="auto" hangingPunct="1">
              <a:lnSpc>
                <a:spcPct val="110000"/>
              </a:lnSpc>
              <a:spcBef>
                <a:spcPct val="20000"/>
              </a:spcBef>
              <a:spcAft>
                <a:spcPts val="600"/>
              </a:spcAft>
              <a:buClr>
                <a:schemeClr val="tx2"/>
              </a:buClr>
              <a:buSzPct val="92000"/>
              <a:buFont typeface="Wingdings 2" panose="05020102010507070707" pitchFamily="18" charset="2"/>
              <a:buChar char=""/>
              <a:defRPr/>
            </a:pPr>
            <a:r>
              <a:rPr lang="fr-CA" sz="2200" i="0" dirty="0">
                <a:latin typeface="Dagny OT" panose="020B0504020201020104" pitchFamily="34" charset="77"/>
              </a:rPr>
              <a:t>l’</a:t>
            </a:r>
            <a:r>
              <a:rPr lang="fr-CA" sz="2200" b="1" i="0" dirty="0">
                <a:latin typeface="Dagny OT" panose="020B0504020201020104" pitchFamily="34" charset="77"/>
              </a:rPr>
              <a:t>erreur de couverture</a:t>
            </a:r>
            <a:r>
              <a:rPr lang="fr-CA" sz="2200" i="0" dirty="0">
                <a:latin typeface="Dagny OT" panose="020B0504020201020104" pitchFamily="34" charset="77"/>
              </a:rPr>
              <a:t> peut être réduite au minimum en choisissant des bases d’enquête à jour et de grande qualité; </a:t>
            </a:r>
          </a:p>
          <a:p>
            <a:pPr marL="630000" lvl="1" indent="-306000" algn="just" defTabSz="457200" eaLnBrk="1" fontAlgn="auto" hangingPunct="1">
              <a:lnSpc>
                <a:spcPct val="110000"/>
              </a:lnSpc>
              <a:spcBef>
                <a:spcPct val="20000"/>
              </a:spcBef>
              <a:spcAft>
                <a:spcPts val="600"/>
              </a:spcAft>
              <a:buClr>
                <a:schemeClr val="tx2"/>
              </a:buClr>
              <a:buSzPct val="92000"/>
              <a:buFont typeface="Wingdings 2" panose="05020102010507070707" pitchFamily="18" charset="2"/>
              <a:buChar char=""/>
              <a:defRPr/>
            </a:pPr>
            <a:r>
              <a:rPr lang="fr-CA" sz="2200" i="0" dirty="0">
                <a:latin typeface="Dagny OT" panose="020B0504020201020104" pitchFamily="34" charset="77"/>
              </a:rPr>
              <a:t>l’</a:t>
            </a:r>
            <a:r>
              <a:rPr lang="fr-CA" sz="2200" b="1" i="0" dirty="0">
                <a:latin typeface="Dagny OT" panose="020B0504020201020104" pitchFamily="34" charset="77"/>
              </a:rPr>
              <a:t>erreur de non-réponse</a:t>
            </a:r>
            <a:r>
              <a:rPr lang="fr-CA" sz="2200" i="0" dirty="0">
                <a:latin typeface="Dagny OT" panose="020B0504020201020104" pitchFamily="34" charset="77"/>
              </a:rPr>
              <a:t> peut être atténuée en choisissant soigneusement le mode de collecte des données et le plan du questionnaire, et au moyen de « rappels » et de « suivis »;</a:t>
            </a:r>
          </a:p>
          <a:p>
            <a:pPr marL="630000" lvl="1" indent="-306000" algn="just" defTabSz="457200" eaLnBrk="1" fontAlgn="auto" hangingPunct="1">
              <a:lnSpc>
                <a:spcPct val="110000"/>
              </a:lnSpc>
              <a:spcBef>
                <a:spcPct val="20000"/>
              </a:spcBef>
              <a:spcAft>
                <a:spcPts val="600"/>
              </a:spcAft>
              <a:buClr>
                <a:schemeClr val="tx2"/>
              </a:buClr>
              <a:buSzPct val="92000"/>
              <a:buFont typeface="Wingdings 2" panose="05020102010507070707" pitchFamily="18" charset="2"/>
              <a:buChar char=""/>
              <a:defRPr/>
            </a:pPr>
            <a:r>
              <a:rPr lang="fr-CA" sz="2200" i="0" dirty="0">
                <a:latin typeface="Dagny OT" panose="020B0504020201020104" pitchFamily="34" charset="77"/>
              </a:rPr>
              <a:t>l’</a:t>
            </a:r>
            <a:r>
              <a:rPr lang="fr-CA" sz="2200" b="1" i="0" dirty="0">
                <a:latin typeface="Dagny OT" panose="020B0504020201020104" pitchFamily="34" charset="77"/>
              </a:rPr>
              <a:t>erreur de mesure</a:t>
            </a:r>
            <a:r>
              <a:rPr lang="fr-CA" sz="2200" i="0" dirty="0">
                <a:latin typeface="Dagny OT" panose="020B0504020201020104" pitchFamily="34" charset="77"/>
              </a:rPr>
              <a:t> peut être grandement diminuée par une conception minutieuse du questionnaire, un essai préliminaire de l’appareil de mesure et une validation croisée des réponses.</a:t>
            </a:r>
          </a:p>
          <a:p>
            <a:pPr marL="384048" indent="-384048" algn="just" eaLnBrk="1" fontAlgn="auto" hangingPunct="1">
              <a:lnSpc>
                <a:spcPct val="110000"/>
              </a:lnSpc>
              <a:defRPr/>
            </a:pPr>
            <a:endParaRPr lang="en-CA" sz="1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600" dirty="0">
                <a:latin typeface="Dagny OT" panose="020B0504020201020104" pitchFamily="34" charset="77"/>
              </a:rPr>
              <a:t>En pratique, ces suggestions ne sont pas si utiles à l'époque moderne.</a:t>
            </a:r>
          </a:p>
          <a:p>
            <a:pPr marL="0" indent="0" algn="just" eaLnBrk="1" fontAlgn="auto" hangingPunct="1">
              <a:lnSpc>
                <a:spcPct val="110000"/>
              </a:lnSpc>
              <a:buFont typeface="Franklin Gothic Book" panose="020B0503020102020204" pitchFamily="34" charset="0"/>
              <a:buNone/>
              <a:defRPr/>
            </a:pPr>
            <a:endParaRPr lang="fr-FR" sz="6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600" dirty="0">
                <a:latin typeface="Dagny OT" panose="020B0504020201020104" pitchFamily="34" charset="77"/>
              </a:rPr>
              <a:t>Cela explique, l’utilisation du </a:t>
            </a:r>
            <a:r>
              <a:rPr lang="fr-FR" sz="2600" b="1" dirty="0">
                <a:latin typeface="Dagny OT" panose="020B0504020201020104" pitchFamily="34" charset="77"/>
              </a:rPr>
              <a:t>moissonnage du web</a:t>
            </a:r>
            <a:r>
              <a:rPr lang="fr-FR" sz="2600" dirty="0">
                <a:latin typeface="Dagny OT" panose="020B0504020201020104" pitchFamily="34" charset="77"/>
              </a:rPr>
              <a:t>/</a:t>
            </a:r>
            <a:r>
              <a:rPr lang="fr-FR" sz="2600" b="1" dirty="0">
                <a:latin typeface="Dagny OT" panose="020B0504020201020104" pitchFamily="34" charset="77"/>
              </a:rPr>
              <a:t>échantillonnage non-probabiliste</a:t>
            </a:r>
            <a:r>
              <a:rPr lang="fr-FR" sz="2600" dirty="0">
                <a:latin typeface="Dagny OT" panose="020B0504020201020104" pitchFamily="34" charset="77"/>
              </a:rPr>
              <a:t>.</a:t>
            </a:r>
            <a:endParaRPr lang="en-CA" sz="9400" dirty="0">
              <a:latin typeface="Dagny OT" panose="020B0504020201020104" pitchFamily="34" charset="77"/>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7F23-08D0-DD43-93D7-2EC7C1C2DB35}"/>
              </a:ext>
            </a:extLst>
          </p:cNvPr>
          <p:cNvSpPr>
            <a:spLocks noGrp="1"/>
          </p:cNvSpPr>
          <p:nvPr>
            <p:ph type="ctrTitle"/>
          </p:nvPr>
        </p:nvSpPr>
        <p:spPr>
          <a:xfrm>
            <a:off x="1914525" y="1789113"/>
            <a:ext cx="9105900" cy="2097087"/>
          </a:xfrm>
        </p:spPr>
        <p:txBody>
          <a:bodyPr rtlCol="0"/>
          <a:lstStyle/>
          <a:p>
            <a:pPr eaLnBrk="1" fontAlgn="auto" hangingPunct="1">
              <a:spcAft>
                <a:spcPts val="0"/>
              </a:spcAft>
              <a:defRPr/>
            </a:pPr>
            <a:r>
              <a:rPr lang="fr-FR" b="1" dirty="0"/>
              <a:t>COLLECTE ET GESTION DES DONNÉES</a:t>
            </a:r>
            <a:endParaRPr lang="en-US" b="1" dirty="0"/>
          </a:p>
        </p:txBody>
      </p:sp>
      <p:sp>
        <p:nvSpPr>
          <p:cNvPr id="9219" name="Subtitle 9">
            <a:extLst>
              <a:ext uri="{FF2B5EF4-FFF2-40B4-BE49-F238E27FC236}">
                <a16:creationId xmlns:a16="http://schemas.microsoft.com/office/drawing/2014/main" id="{3075D96A-3FB3-EB42-8250-9D4A86F8220A}"/>
              </a:ext>
            </a:extLst>
          </p:cNvPr>
          <p:cNvSpPr>
            <a:spLocks noGrp="1"/>
          </p:cNvSpPr>
          <p:nvPr>
            <p:ph type="subTitle" idx="1"/>
          </p:nvPr>
        </p:nvSpPr>
        <p:spPr>
          <a:xfrm>
            <a:off x="2679700" y="3956050"/>
            <a:ext cx="6832600" cy="1085850"/>
          </a:xfrm>
        </p:spPr>
        <p:txBody>
          <a:bodyPr/>
          <a:lstStyle/>
          <a:p>
            <a:pPr eaLnBrk="1" hangingPunct="1">
              <a:spcBef>
                <a:spcPct val="0"/>
              </a:spcBef>
              <a:spcAft>
                <a:spcPct val="0"/>
              </a:spcAft>
            </a:pPr>
            <a:r>
              <a:rPr lang="en-US" altLang="en-US" dirty="0"/>
              <a:t>Patrick Boily</a:t>
            </a:r>
            <a:br>
              <a:rPr lang="en-US" altLang="en-US" dirty="0"/>
            </a:br>
            <a:r>
              <a:rPr lang="en-US" altLang="en-US" dirty="0"/>
              <a:t>Data Action Lab | uOttawa | </a:t>
            </a:r>
            <a:r>
              <a:rPr lang="en-US" altLang="en-US" dirty="0" err="1"/>
              <a:t>Idlewyld</a:t>
            </a:r>
            <a:r>
              <a:rPr lang="en-US" altLang="en-US" dirty="0"/>
              <a:t> Analytics</a:t>
            </a:r>
          </a:p>
          <a:p>
            <a:pPr eaLnBrk="1" hangingPunct="1">
              <a:spcBef>
                <a:spcPct val="0"/>
              </a:spcBef>
              <a:spcAft>
                <a:spcPct val="0"/>
              </a:spcAft>
            </a:pPr>
            <a:r>
              <a:rPr lang="en-US" altLang="en-US" dirty="0">
                <a:solidFill>
                  <a:schemeClr val="accent4"/>
                </a:solidFill>
                <a:hlinkClick r:id="rId2">
                  <a:extLst>
                    <a:ext uri="{A12FA001-AC4F-418D-AE19-62706E023703}">
                      <ahyp:hlinkClr xmlns:ahyp="http://schemas.microsoft.com/office/drawing/2018/hyperlinkcolor" val="tx"/>
                    </a:ext>
                  </a:extLst>
                </a:hlinkClick>
              </a:rPr>
              <a:t>pboily@uottawa.ca</a:t>
            </a:r>
            <a:r>
              <a:rPr lang="en-US" altLang="en-US" dirty="0"/>
              <a:t> </a:t>
            </a:r>
          </a:p>
        </p:txBody>
      </p:sp>
      <p:sp>
        <p:nvSpPr>
          <p:cNvPr id="4" name="Subtitle 9">
            <a:extLst>
              <a:ext uri="{FF2B5EF4-FFF2-40B4-BE49-F238E27FC236}">
                <a16:creationId xmlns:a16="http://schemas.microsoft.com/office/drawing/2014/main" id="{C5588FA3-541F-D842-BFD8-18B46FC55350}"/>
              </a:ext>
            </a:extLst>
          </p:cNvPr>
          <p:cNvSpPr txBox="1">
            <a:spLocks/>
          </p:cNvSpPr>
          <p:nvPr/>
        </p:nvSpPr>
        <p:spPr>
          <a:xfrm>
            <a:off x="5360988" y="6537325"/>
            <a:ext cx="6831012" cy="320675"/>
          </a:xfrm>
          <a:prstGeom prst="rect">
            <a:avLst/>
          </a:prstGeom>
          <a:noFill/>
        </p:spPr>
        <p:txBody>
          <a:bodyPr>
            <a:normAutofit fontScale="92500" lnSpcReduction="1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bg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r" fontAlgn="auto">
              <a:defRPr/>
            </a:pPr>
            <a:r>
              <a:rPr lang="en-US" sz="1600" dirty="0"/>
              <a:t>[</a:t>
            </a:r>
            <a:r>
              <a:rPr lang="en-US" sz="1600" dirty="0" err="1"/>
              <a:t>en</a:t>
            </a:r>
            <a:r>
              <a:rPr lang="en-US" sz="1600" dirty="0"/>
              <a:t> collaboration avec Jen </a:t>
            </a:r>
            <a:r>
              <a:rPr lang="en-US" sz="1600" dirty="0" err="1"/>
              <a:t>Schellinck</a:t>
            </a:r>
            <a:r>
              <a:rPr lang="en-US" sz="1600" dirty="0"/>
              <a:t> | </a:t>
            </a:r>
            <a:r>
              <a:rPr lang="en-US" sz="1600" dirty="0" err="1"/>
              <a:t>Sysabee</a:t>
            </a:r>
            <a:r>
              <a:rPr lang="en-US" sz="1600" dirty="0"/>
              <a:t>]</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CCC4236-1C85-CF4C-AC8B-14074A25F475}"/>
              </a:ext>
            </a:extLst>
          </p:cNvPr>
          <p:cNvSpPr>
            <a:spLocks noGrp="1"/>
          </p:cNvSpPr>
          <p:nvPr>
            <p:ph type="title"/>
          </p:nvPr>
        </p:nvSpPr>
        <p:spPr>
          <a:xfrm>
            <a:off x="1371599" y="685800"/>
            <a:ext cx="10046367" cy="1485900"/>
          </a:xfrm>
        </p:spPr>
        <p:txBody>
          <a:bodyPr/>
          <a:lstStyle/>
          <a:p>
            <a:pPr eaLnBrk="1" hangingPunct="1"/>
            <a:r>
              <a:rPr lang="en-US" altLang="en-US" b="1" dirty="0"/>
              <a:t>ÉCHANTILLONNAGE NON PROBABILISTE</a:t>
            </a:r>
          </a:p>
        </p:txBody>
      </p:sp>
      <p:sp>
        <p:nvSpPr>
          <p:cNvPr id="3" name="Content Placeholder 2">
            <a:extLst>
              <a:ext uri="{FF2B5EF4-FFF2-40B4-BE49-F238E27FC236}">
                <a16:creationId xmlns:a16="http://schemas.microsoft.com/office/drawing/2014/main" id="{492625E0-06FE-6C41-952E-30B71B7664F5}"/>
              </a:ext>
            </a:extLst>
          </p:cNvPr>
          <p:cNvSpPr>
            <a:spLocks noGrp="1"/>
          </p:cNvSpPr>
          <p:nvPr>
            <p:ph idx="1"/>
          </p:nvPr>
        </p:nvSpPr>
        <p:spPr>
          <a:xfrm>
            <a:off x="1371600" y="2286000"/>
            <a:ext cx="10046368" cy="3581400"/>
          </a:xfrm>
        </p:spPr>
        <p:txBody>
          <a:bodyPr/>
          <a:lstStyle/>
          <a:p>
            <a:pPr marL="0" indent="0" algn="just" fontAlgn="auto">
              <a:lnSpc>
                <a:spcPct val="110000"/>
              </a:lnSpc>
              <a:buClr>
                <a:srgbClr val="8AB833"/>
              </a:buClr>
              <a:buNone/>
              <a:defRPr/>
            </a:pPr>
            <a:r>
              <a:rPr lang="fr-CA" dirty="0">
                <a:solidFill>
                  <a:schemeClr val="tx1"/>
                </a:solidFill>
                <a:latin typeface="Dagny OT" panose="020B0504020201020104" pitchFamily="34" charset="77"/>
              </a:rPr>
              <a:t>Les méthodes d’</a:t>
            </a:r>
            <a:r>
              <a:rPr lang="fr-CA" b="1" dirty="0">
                <a:solidFill>
                  <a:schemeClr val="tx1"/>
                </a:solidFill>
                <a:latin typeface="Dagny OT" panose="020B0504020201020104" pitchFamily="34" charset="77"/>
              </a:rPr>
              <a:t>échantillonnage non probabiliste</a:t>
            </a:r>
            <a:r>
              <a:rPr lang="fr-CA" dirty="0">
                <a:solidFill>
                  <a:schemeClr val="tx1"/>
                </a:solidFill>
                <a:latin typeface="Dagny OT" panose="020B0504020201020104" pitchFamily="34" charset="77"/>
              </a:rPr>
              <a:t> (ENP) sélectionnent les unités d’échantillonnage de la population cible à l’aide d’approches subjectives et non aléatoires. </a:t>
            </a:r>
          </a:p>
          <a:p>
            <a:pPr lvl="1" algn="just" fontAlgn="auto">
              <a:lnSpc>
                <a:spcPct val="110000"/>
              </a:lnSpc>
              <a:buClr>
                <a:schemeClr val="tx2"/>
              </a:buClr>
              <a:buFont typeface="Wingdings" pitchFamily="2" charset="2"/>
              <a:buChar char="§"/>
              <a:defRPr/>
            </a:pPr>
            <a:r>
              <a:rPr lang="fr-CA" i="0" dirty="0">
                <a:solidFill>
                  <a:schemeClr val="tx1"/>
                </a:solidFill>
                <a:latin typeface="Dagny OT" panose="020B0504020201020104" pitchFamily="34" charset="77"/>
              </a:rPr>
              <a:t>Les ENP ont le mérite d’être rapide, relativement peu coûteux et pratique. </a:t>
            </a:r>
          </a:p>
          <a:p>
            <a:pPr lvl="1" algn="just" fontAlgn="auto">
              <a:lnSpc>
                <a:spcPct val="110000"/>
              </a:lnSpc>
              <a:buClr>
                <a:schemeClr val="tx2"/>
              </a:buClr>
              <a:buFont typeface="Wingdings" pitchFamily="2" charset="2"/>
              <a:buChar char="§"/>
              <a:defRPr/>
            </a:pPr>
            <a:r>
              <a:rPr lang="fr-CA" i="0" dirty="0">
                <a:solidFill>
                  <a:schemeClr val="tx1"/>
                </a:solidFill>
                <a:latin typeface="Dagny OT" panose="020B0504020201020104" pitchFamily="34" charset="77"/>
              </a:rPr>
              <a:t>Les ENP sont idéales pour l’analyse exploratoire et l’élaboration des enquêtes.</a:t>
            </a:r>
          </a:p>
          <a:p>
            <a:pPr algn="just" fontAlgn="auto">
              <a:lnSpc>
                <a:spcPct val="110000"/>
              </a:lnSpc>
              <a:buClr>
                <a:srgbClr val="8AB833"/>
              </a:buClr>
              <a:defRPr/>
            </a:pPr>
            <a:endParaRPr lang="fr-CA" sz="500" dirty="0">
              <a:solidFill>
                <a:schemeClr val="tx1"/>
              </a:solidFill>
              <a:latin typeface="Dagny OT" panose="020B0504020201020104" pitchFamily="34" charset="77"/>
            </a:endParaRPr>
          </a:p>
          <a:p>
            <a:pPr marL="0" indent="0" algn="just" fontAlgn="auto">
              <a:lnSpc>
                <a:spcPct val="110000"/>
              </a:lnSpc>
              <a:buClr>
                <a:srgbClr val="8AB833"/>
              </a:buClr>
              <a:buNone/>
              <a:defRPr/>
            </a:pPr>
            <a:r>
              <a:rPr lang="fr-CA" dirty="0">
                <a:solidFill>
                  <a:schemeClr val="tx1"/>
                </a:solidFill>
                <a:latin typeface="Dagny OT" panose="020B0504020201020104" pitchFamily="34" charset="77"/>
              </a:rPr>
              <a:t>On a souvent recours aux ENP au lieu des échantillonnages probabilistes (</a:t>
            </a:r>
            <a:r>
              <a:rPr lang="fr-CA" b="1" dirty="0">
                <a:solidFill>
                  <a:schemeClr val="tx1"/>
                </a:solidFill>
                <a:latin typeface="Dagny OT" panose="020B0504020201020104" pitchFamily="34" charset="77"/>
              </a:rPr>
              <a:t>problématique</a:t>
            </a:r>
            <a:r>
              <a:rPr lang="fr-CA" dirty="0">
                <a:solidFill>
                  <a:schemeClr val="tx1"/>
                </a:solidFill>
                <a:latin typeface="Dagny OT" panose="020B0504020201020104" pitchFamily="34" charset="77"/>
              </a:rPr>
              <a:t>).</a:t>
            </a:r>
          </a:p>
          <a:p>
            <a:pPr lvl="1" algn="just" fontAlgn="auto">
              <a:lnSpc>
                <a:spcPct val="110000"/>
              </a:lnSpc>
              <a:buClr>
                <a:schemeClr val="tx2"/>
              </a:buClr>
              <a:buFont typeface="Wingdings" pitchFamily="2" charset="2"/>
              <a:buChar char="§"/>
              <a:defRPr/>
            </a:pPr>
            <a:r>
              <a:rPr lang="fr-CA" i="0" dirty="0">
                <a:solidFill>
                  <a:schemeClr val="tx1"/>
                </a:solidFill>
                <a:latin typeface="Dagny OT" panose="020B0504020201020104" pitchFamily="34" charset="77"/>
              </a:rPr>
              <a:t>Le biais de sélection associé rend les ENP peu sûres en matière d’inférences </a:t>
            </a:r>
          </a:p>
          <a:p>
            <a:pPr lvl="1" algn="just" fontAlgn="auto">
              <a:lnSpc>
                <a:spcPct val="110000"/>
              </a:lnSpc>
              <a:buClr>
                <a:schemeClr val="tx2"/>
              </a:buClr>
              <a:buFont typeface="Wingdings" pitchFamily="2" charset="2"/>
              <a:buChar char="§"/>
              <a:defRPr/>
            </a:pPr>
            <a:r>
              <a:rPr lang="fr-CA" i="0" dirty="0">
                <a:solidFill>
                  <a:schemeClr val="tx1"/>
                </a:solidFill>
                <a:latin typeface="Dagny OT" panose="020B0504020201020104" pitchFamily="34" charset="77"/>
              </a:rPr>
              <a:t>La collecte automatisée des données tombe souvent dans le champ des ENP – il est toujours possible d’analyser les données recueillies selon ces méthodes, mais pas nécessairement de généraliser les résultats à la population cible.</a:t>
            </a:r>
          </a:p>
          <a:p>
            <a:pPr marL="0" indent="0">
              <a:buNone/>
            </a:pPr>
            <a:endParaRPr lang="en-US" dirty="0">
              <a:latin typeface="Dagny OT" panose="020B0504020201020104" pitchFamily="34" charset="77"/>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0A7148A-5153-D841-B665-EC4F8A31B44E}"/>
              </a:ext>
            </a:extLst>
          </p:cNvPr>
          <p:cNvSpPr>
            <a:spLocks noGrp="1"/>
          </p:cNvSpPr>
          <p:nvPr>
            <p:ph type="title"/>
          </p:nvPr>
        </p:nvSpPr>
        <p:spPr/>
        <p:txBody>
          <a:bodyPr/>
          <a:lstStyle/>
          <a:p>
            <a:pPr eaLnBrk="1" hangingPunct="1"/>
            <a:r>
              <a:rPr lang="fr-FR" altLang="en-US" b="1"/>
              <a:t>MÉTHODES D’ÉCHANTILLONNAGE NON PROBABILISTE</a:t>
            </a:r>
            <a:endParaRPr lang="en-US" altLang="en-US" b="1"/>
          </a:p>
        </p:txBody>
      </p:sp>
      <p:sp>
        <p:nvSpPr>
          <p:cNvPr id="3" name="Content Placeholder 2">
            <a:extLst>
              <a:ext uri="{FF2B5EF4-FFF2-40B4-BE49-F238E27FC236}">
                <a16:creationId xmlns:a16="http://schemas.microsoft.com/office/drawing/2014/main" id="{D35792C5-4299-FA4C-B30C-53D61BEBB461}"/>
              </a:ext>
            </a:extLst>
          </p:cNvPr>
          <p:cNvSpPr>
            <a:spLocks noGrp="1"/>
          </p:cNvSpPr>
          <p:nvPr>
            <p:ph idx="1"/>
          </p:nvPr>
        </p:nvSpPr>
        <p:spPr/>
        <p:txBody>
          <a:bodyPr rtlCol="0">
            <a:normAutofit lnSpcReduction="10000"/>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Dans certains contextes, les méthodes NPS peuvent répondre aux besoins d'un client ou d'une organisation, mais il faut les informer des inconvénients et leur présenter des alternatives probabilistes.</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Accidentel : </a:t>
            </a:r>
            <a:r>
              <a:rPr lang="fr-FR" i="0" dirty="0">
                <a:latin typeface="Dagny OT" panose="020B0504020201020104" pitchFamily="34" charset="77"/>
              </a:rPr>
              <a:t>personne de la rue, dépend de la disponibilité des unités et du biais de l'enquêteur.</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Volontaire : </a:t>
            </a:r>
            <a:r>
              <a:rPr lang="fr-FR" i="0" dirty="0">
                <a:latin typeface="Dagny OT" panose="020B0504020201020104" pitchFamily="34" charset="77"/>
              </a:rPr>
              <a:t>biais d'auto-sélection</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Jugement : </a:t>
            </a:r>
            <a:r>
              <a:rPr lang="fr-FR" i="0" dirty="0">
                <a:latin typeface="Dagny OT" panose="020B0504020201020104" pitchFamily="34" charset="77"/>
              </a:rPr>
              <a:t>biais dû à des idées préconçues inexactes sur la population cible.</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Quota : </a:t>
            </a:r>
            <a:r>
              <a:rPr lang="fr-FR" i="0" dirty="0">
                <a:latin typeface="Dagny OT" panose="020B0504020201020104" pitchFamily="34" charset="77"/>
              </a:rPr>
              <a:t>sondage de sortie, ignore le biais de non-réponse.</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Modifié : </a:t>
            </a:r>
            <a:r>
              <a:rPr lang="fr-FR" i="0" dirty="0">
                <a:latin typeface="Dagny OT" panose="020B0504020201020104" pitchFamily="34" charset="77"/>
              </a:rPr>
              <a:t>commence par être probabiliste, passe au quota en réaction à des taux de non-réponse élevés.</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Boule de neige : </a:t>
            </a:r>
            <a:r>
              <a:rPr lang="fr-FR" i="0" dirty="0">
                <a:latin typeface="Dagny OT" panose="020B0504020201020104" pitchFamily="34" charset="77"/>
              </a:rPr>
              <a:t>système pyramidal</a:t>
            </a: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endParaRPr lang="en-US" dirty="0">
              <a:latin typeface="Dagny OT" panose="020B0504020201020104" pitchFamily="34" charset="77"/>
            </a:endParaRPr>
          </a:p>
        </p:txBody>
      </p:sp>
      <p:pic>
        <p:nvPicPr>
          <p:cNvPr id="4" name="Picture 3">
            <a:extLst>
              <a:ext uri="{FF2B5EF4-FFF2-40B4-BE49-F238E27FC236}">
                <a16:creationId xmlns:a16="http://schemas.microsoft.com/office/drawing/2014/main" id="{245D60F7-4CB5-4F52-9667-4F64E6ABA7AB}"/>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C973269-2C46-2D42-9A0F-65E6A236E649}"/>
              </a:ext>
            </a:extLst>
          </p:cNvPr>
          <p:cNvSpPr>
            <a:spLocks noGrp="1"/>
          </p:cNvSpPr>
          <p:nvPr>
            <p:ph type="title"/>
          </p:nvPr>
        </p:nvSpPr>
        <p:spPr/>
        <p:txBody>
          <a:bodyPr/>
          <a:lstStyle/>
          <a:p>
            <a:pPr eaLnBrk="1" hangingPunct="1"/>
            <a:r>
              <a:rPr lang="en-US" altLang="en-US" b="1"/>
              <a:t>ÉCHANTILLONNAGE PROBABILISTE</a:t>
            </a:r>
          </a:p>
        </p:txBody>
      </p:sp>
      <p:sp>
        <p:nvSpPr>
          <p:cNvPr id="3" name="Content Placeholder 2">
            <a:extLst>
              <a:ext uri="{FF2B5EF4-FFF2-40B4-BE49-F238E27FC236}">
                <a16:creationId xmlns:a16="http://schemas.microsoft.com/office/drawing/2014/main" id="{636913C3-1631-684A-81C1-149887F0339E}"/>
              </a:ext>
            </a:extLst>
          </p:cNvPr>
          <p:cNvSpPr>
            <a:spLocks noGrp="1"/>
          </p:cNvSpPr>
          <p:nvPr>
            <p:ph idx="1"/>
          </p:nvPr>
        </p:nvSpPr>
        <p:spPr>
          <a:xfrm>
            <a:off x="1371600" y="2286000"/>
            <a:ext cx="9601200" cy="4083050"/>
          </a:xfrm>
        </p:spPr>
        <p:txBody>
          <a:bodyPr rtlCol="0">
            <a:normAutofit/>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Les plans d’échantillonnage probabiliste sont généralement plus </a:t>
            </a:r>
            <a:r>
              <a:rPr lang="fr-FR" sz="2400" b="1" dirty="0">
                <a:latin typeface="Dagny OT" panose="020B0504020201020104" pitchFamily="34" charset="77"/>
              </a:rPr>
              <a:t>difficiles</a:t>
            </a:r>
            <a:r>
              <a:rPr lang="fr-FR" sz="2400" dirty="0">
                <a:latin typeface="Dagny OT" panose="020B0504020201020104" pitchFamily="34" charset="77"/>
              </a:rPr>
              <a:t> et plus </a:t>
            </a:r>
            <a:r>
              <a:rPr lang="fr-FR" sz="2400" b="1" dirty="0">
                <a:latin typeface="Dagny OT" panose="020B0504020201020104" pitchFamily="34" charset="77"/>
              </a:rPr>
              <a:t>coûteux</a:t>
            </a:r>
            <a:r>
              <a:rPr lang="fr-FR" sz="2400" dirty="0">
                <a:latin typeface="Dagny OT" panose="020B0504020201020104" pitchFamily="34" charset="77"/>
              </a:rPr>
              <a:t> à mettre en place (car ils requièrent une base d’enquête de qualité), et ils prennent plus de temps à réaliser. </a:t>
            </a:r>
          </a:p>
          <a:p>
            <a:pPr marL="384048" indent="-384048" algn="just" eaLnBrk="1" fontAlgn="auto" hangingPunct="1">
              <a:lnSpc>
                <a:spcPct val="100000"/>
              </a:lnSpc>
              <a:defRPr/>
            </a:pPr>
            <a:endParaRPr lang="en-CA"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Ils fournissent des </a:t>
            </a:r>
            <a:r>
              <a:rPr lang="fr-FR" sz="2400" b="1" dirty="0">
                <a:latin typeface="Dagny OT" panose="020B0504020201020104" pitchFamily="34" charset="77"/>
              </a:rPr>
              <a:t>estimations fiables </a:t>
            </a:r>
            <a:r>
              <a:rPr lang="fr-FR" sz="2400" dirty="0">
                <a:latin typeface="Dagny OT" panose="020B0504020201020104" pitchFamily="34" charset="77"/>
              </a:rPr>
              <a:t>de la caractéristique d’intérêt et de </a:t>
            </a:r>
            <a:r>
              <a:rPr lang="fr-FR" sz="2400" b="1" dirty="0">
                <a:latin typeface="Dagny OT" panose="020B0504020201020104" pitchFamily="34" charset="77"/>
              </a:rPr>
              <a:t>l’erreur</a:t>
            </a:r>
            <a:r>
              <a:rPr lang="fr-FR" sz="2400" dirty="0">
                <a:latin typeface="Dagny OT" panose="020B0504020201020104" pitchFamily="34" charset="77"/>
              </a:rPr>
              <a:t> </a:t>
            </a:r>
            <a:r>
              <a:rPr lang="fr-FR" sz="2400" b="1" dirty="0">
                <a:latin typeface="Dagny OT" panose="020B0504020201020104" pitchFamily="34" charset="77"/>
              </a:rPr>
              <a:t>d’échantillonnage</a:t>
            </a:r>
            <a:r>
              <a:rPr lang="fr-FR" sz="2400" dirty="0">
                <a:latin typeface="Dagny OT" panose="020B0504020201020104" pitchFamily="34" charset="77"/>
              </a:rPr>
              <a:t>, ouvrant la voie à l’utilisation de petits échantillons pour tirer des inférences sur des populations cibles plus vastes (en théorie, du moins, les composantes de l’erreur non attribuable à l’échantillonnage peuvent tout de même jouer sur les résultats et la généralisation).</a:t>
            </a:r>
          </a:p>
          <a:p>
            <a:pPr marL="0" indent="0" algn="just" eaLnBrk="1" fontAlgn="auto" hangingPunct="1">
              <a:lnSpc>
                <a:spcPct val="100000"/>
              </a:lnSpc>
              <a:buFont typeface="Franklin Gothic Book" panose="020B0503020102020204" pitchFamily="34" charset="0"/>
              <a:buNone/>
              <a:defRPr/>
            </a:pPr>
            <a:endParaRPr lang="en-CA"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endParaRPr lang="en-CA" sz="2400" dirty="0">
              <a:latin typeface="Dagny OT" panose="020B0504020201020104" pitchFamily="34" charset="77"/>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8735B71A-50A0-834C-B710-238B9D242515}"/>
              </a:ext>
            </a:extLst>
          </p:cNvPr>
          <p:cNvSpPr>
            <a:spLocks noGrp="1"/>
          </p:cNvSpPr>
          <p:nvPr>
            <p:ph type="title"/>
          </p:nvPr>
        </p:nvSpPr>
        <p:spPr/>
        <p:txBody>
          <a:bodyPr/>
          <a:lstStyle/>
          <a:p>
            <a:pPr eaLnBrk="1" hangingPunct="1"/>
            <a:r>
              <a:rPr lang="en-US" altLang="en-US" b="1"/>
              <a:t>PLANS D’ÉCHANTILLONNAGE</a:t>
            </a:r>
          </a:p>
        </p:txBody>
      </p:sp>
      <p:sp>
        <p:nvSpPr>
          <p:cNvPr id="31747" name="Content Placeholder 2">
            <a:extLst>
              <a:ext uri="{FF2B5EF4-FFF2-40B4-BE49-F238E27FC236}">
                <a16:creationId xmlns:a16="http://schemas.microsoft.com/office/drawing/2014/main" id="{F2480B59-60D6-7147-A902-E198D71A7F14}"/>
              </a:ext>
            </a:extLst>
          </p:cNvPr>
          <p:cNvSpPr>
            <a:spLocks noGrp="1"/>
          </p:cNvSpPr>
          <p:nvPr>
            <p:ph idx="1"/>
          </p:nvPr>
        </p:nvSpPr>
        <p:spPr>
          <a:xfrm>
            <a:off x="1371599" y="2286000"/>
            <a:ext cx="10701867" cy="3581400"/>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différents </a:t>
            </a:r>
            <a:r>
              <a:rPr lang="fr-FR" altLang="en-US" sz="2400" b="1" dirty="0">
                <a:latin typeface="Dagny OT" panose="020B0504020201020104" pitchFamily="34" charset="77"/>
              </a:rPr>
              <a:t>plans d'échantillonnage </a:t>
            </a:r>
            <a:r>
              <a:rPr lang="fr-FR" altLang="en-US" sz="2400" dirty="0">
                <a:latin typeface="Dagny OT" panose="020B0504020201020104" pitchFamily="34" charset="77"/>
              </a:rPr>
              <a:t>présentent des avantages et des désavantages distincts. </a:t>
            </a:r>
          </a:p>
          <a:p>
            <a:pPr marL="0" indent="0" algn="just" eaLnBrk="1" hangingPunct="1">
              <a:lnSpc>
                <a:spcPct val="100000"/>
              </a:lnSpc>
              <a:buFont typeface="Franklin Gothic Book" panose="020B0503020102020204" pitchFamily="34" charset="0"/>
              <a:buNone/>
            </a:pP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Ils peuvent être utilisés pour calculer des estimations </a:t>
            </a:r>
            <a:r>
              <a:rPr lang="en-US" altLang="en-US" sz="2400" dirty="0">
                <a:latin typeface="Dagny OT" panose="020B0504020201020104" pitchFamily="34" charset="77"/>
              </a:rPr>
              <a:t> </a:t>
            </a:r>
          </a:p>
          <a:p>
            <a:pPr lvl="1" algn="just" eaLnBrk="1" hangingPunct="1">
              <a:lnSpc>
                <a:spcPct val="100000"/>
              </a:lnSpc>
              <a:buFont typeface="Wingdings" pitchFamily="2" charset="2"/>
              <a:buChar char="§"/>
            </a:pPr>
            <a:r>
              <a:rPr lang="fr-FR" altLang="en-US" i="0" dirty="0">
                <a:latin typeface="Dagny OT" panose="020B0504020201020104" pitchFamily="34" charset="77"/>
              </a:rPr>
              <a:t>pour divers attributs de la population : moyenne, total, proportion, rapport, différence, </a:t>
            </a:r>
            <a:r>
              <a:rPr lang="fr-FR" altLang="en-US" i="0" dirty="0" err="1">
                <a:latin typeface="Dagny OT" panose="020B0504020201020104" pitchFamily="34" charset="77"/>
              </a:rPr>
              <a:t>etc</a:t>
            </a:r>
            <a:r>
              <a:rPr lang="en-US" altLang="en-US" i="0" dirty="0">
                <a:latin typeface="Dagny OT" panose="020B0504020201020104" pitchFamily="34" charset="77"/>
              </a:rPr>
              <a:t>.</a:t>
            </a:r>
          </a:p>
          <a:p>
            <a:pPr lvl="1" algn="just" eaLnBrk="1" hangingPunct="1">
              <a:lnSpc>
                <a:spcPct val="100000"/>
              </a:lnSpc>
              <a:buFont typeface="Wingdings" pitchFamily="2" charset="2"/>
              <a:buChar char="§"/>
            </a:pPr>
            <a:r>
              <a:rPr lang="fr-FR" altLang="en-US" i="0" dirty="0">
                <a:latin typeface="Dagny OT" panose="020B0504020201020104" pitchFamily="34" charset="77"/>
              </a:rPr>
              <a:t>pour les intervalles de confiance à 95% correspondants. </a:t>
            </a:r>
          </a:p>
          <a:p>
            <a:pPr lvl="1" algn="just" eaLnBrk="1" hangingPunct="1">
              <a:lnSpc>
                <a:spcPct val="100000"/>
              </a:lnSpc>
              <a:buFont typeface="Wingdings" pitchFamily="2" charset="2"/>
              <a:buChar char="§"/>
            </a:pP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Nous pourrions également vouloir calculer les tailles d'échantillon pour une </a:t>
            </a:r>
            <a:r>
              <a:rPr lang="fr-FR" altLang="en-US" sz="2400" b="1" dirty="0">
                <a:latin typeface="Dagny OT" panose="020B0504020201020104" pitchFamily="34" charset="77"/>
              </a:rPr>
              <a:t>limite d'erreur </a:t>
            </a:r>
            <a:r>
              <a:rPr lang="fr-FR" altLang="en-US" sz="2400" dirty="0">
                <a:latin typeface="Dagny OT" panose="020B0504020201020104" pitchFamily="34" charset="77"/>
              </a:rPr>
              <a:t>donnée (une limite supérieure du rayon de l'intervalle de confiance à 95% souhaité), et comment déterminer la </a:t>
            </a:r>
            <a:r>
              <a:rPr lang="fr-FR" altLang="en-US" sz="2400" b="1" dirty="0">
                <a:latin typeface="Dagny OT" panose="020B0504020201020104" pitchFamily="34" charset="77"/>
              </a:rPr>
              <a:t>répartition de l'échantillon</a:t>
            </a:r>
            <a:r>
              <a:rPr lang="fr-FR" altLang="en-US" sz="2400" dirty="0">
                <a:latin typeface="Dagny OT" panose="020B0504020201020104" pitchFamily="34" charset="77"/>
              </a:rPr>
              <a:t> (combien d'unités à échantillonner dans les différents groupes de sous-population).</a:t>
            </a:r>
            <a:endParaRPr lang="en-US" altLang="en-US" sz="2400" dirty="0">
              <a:latin typeface="Dagny OT" panose="020B0504020201020104" pitchFamily="34" charset="77"/>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F7AF7718-B993-A945-A7A3-547632134CA4}"/>
              </a:ext>
            </a:extLst>
          </p:cNvPr>
          <p:cNvSpPr>
            <a:spLocks noGrp="1"/>
          </p:cNvSpPr>
          <p:nvPr>
            <p:ph type="title"/>
          </p:nvPr>
        </p:nvSpPr>
        <p:spPr>
          <a:xfrm>
            <a:off x="1371600" y="685800"/>
            <a:ext cx="10200290" cy="1485900"/>
          </a:xfrm>
        </p:spPr>
        <p:txBody>
          <a:bodyPr/>
          <a:lstStyle/>
          <a:p>
            <a:pPr eaLnBrk="1" hangingPunct="1"/>
            <a:r>
              <a:rPr lang="en-US" altLang="en-US" sz="4000" b="1" dirty="0"/>
              <a:t>ÉCHANTILLONNAGE ALÉATOIRE SIMPLE (EAS)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051ACFD-BE3C-924D-AAAA-0D23CE80401D}"/>
                  </a:ext>
                </a:extLst>
              </p:cNvPr>
              <p:cNvSpPr>
                <a:spLocks noGrp="1"/>
              </p:cNvSpPr>
              <p:nvPr>
                <p:ph sz="half" idx="1"/>
              </p:nvPr>
            </p:nvSpPr>
            <p:spPr>
              <a:xfrm>
                <a:off x="1371599" y="2285999"/>
                <a:ext cx="9601200" cy="3581401"/>
              </a:xfrm>
            </p:spPr>
            <p:txBody>
              <a:bodyPr/>
              <a:lstStyle/>
              <a:p>
                <a:pPr marL="0" indent="0">
                  <a:buNone/>
                </a:pPr>
                <a14:m>
                  <m:oMath xmlns:m="http://schemas.openxmlformats.org/officeDocument/2006/math">
                    <m:r>
                      <a:rPr lang="en-US" sz="2400" i="1" dirty="0" smtClean="0">
                        <a:latin typeface="Cambria Math" panose="02040503050406030204" pitchFamily="18" charset="0"/>
                      </a:rPr>
                      <m:t>𝑛</m:t>
                    </m:r>
                  </m:oMath>
                </a14:m>
                <a:r>
                  <a:rPr lang="en-US" sz="2400" dirty="0">
                    <a:latin typeface="Dagny OT" panose="020B0504020201020104" pitchFamily="34" charset="77"/>
                  </a:rPr>
                  <a:t> </a:t>
                </a:r>
                <a:r>
                  <a:rPr lang="en-US" sz="2400" dirty="0" err="1">
                    <a:latin typeface="Dagny OT" panose="020B0504020201020104" pitchFamily="34" charset="77"/>
                  </a:rPr>
                  <a:t>unités</a:t>
                </a:r>
                <a:r>
                  <a:rPr lang="en-US" sz="2400" dirty="0">
                    <a:latin typeface="Dagny OT" panose="020B0504020201020104" pitchFamily="34" charset="77"/>
                  </a:rPr>
                  <a:t> </a:t>
                </a:r>
                <a:r>
                  <a:rPr lang="en-US" sz="2400" dirty="0" err="1">
                    <a:latin typeface="Dagny OT" panose="020B0504020201020104" pitchFamily="34" charset="77"/>
                  </a:rPr>
                  <a:t>sont</a:t>
                </a:r>
                <a:r>
                  <a:rPr lang="en-US" sz="2400" dirty="0">
                    <a:latin typeface="Dagny OT" panose="020B0504020201020104" pitchFamily="34" charset="77"/>
                  </a:rPr>
                  <a:t> </a:t>
                </a:r>
                <a:r>
                  <a:rPr lang="en-US" sz="2400" dirty="0" err="1">
                    <a:latin typeface="Dagny OT" panose="020B0504020201020104" pitchFamily="34" charset="77"/>
                  </a:rPr>
                  <a:t>choisies</a:t>
                </a:r>
                <a:r>
                  <a:rPr lang="en-US" sz="2400" dirty="0">
                    <a:latin typeface="Dagny OT" panose="020B0504020201020104" pitchFamily="34" charset="77"/>
                  </a:rPr>
                  <a:t> au </a:t>
                </a:r>
                <a:r>
                  <a:rPr lang="en-US" sz="2400" dirty="0" err="1">
                    <a:latin typeface="Dagny OT" panose="020B0504020201020104" pitchFamily="34" charset="77"/>
                  </a:rPr>
                  <a:t>hasard</a:t>
                </a:r>
                <a:r>
                  <a:rPr lang="en-US" sz="2400" dirty="0">
                    <a:latin typeface="Dagny OT" panose="020B0504020201020104" pitchFamily="34" charset="77"/>
                  </a:rPr>
                  <a:t>. </a:t>
                </a:r>
              </a:p>
              <a:p>
                <a:pPr marL="0" indent="0">
                  <a:buNone/>
                </a:pPr>
                <a:endParaRPr lang="en-US" sz="500" b="1" dirty="0">
                  <a:latin typeface="Dagny OT" panose="020B0504020201020104" pitchFamily="34" charset="77"/>
                </a:endParaRPr>
              </a:p>
              <a:p>
                <a:pPr marL="0" indent="0">
                  <a:buNone/>
                </a:pPr>
                <a:r>
                  <a:rPr lang="en-US" sz="2400" b="1" dirty="0" err="1">
                    <a:latin typeface="Dagny OT" panose="020B0504020201020104" pitchFamily="34" charset="77"/>
                  </a:rPr>
                  <a:t>Avantages</a:t>
                </a:r>
                <a:r>
                  <a:rPr lang="en-US" sz="2400" b="1" dirty="0">
                    <a:latin typeface="Dagny OT" panose="020B0504020201020104" pitchFamily="34" charset="77"/>
                  </a:rPr>
                  <a:t> :</a:t>
                </a:r>
              </a:p>
              <a:p>
                <a:pPr lvl="1">
                  <a:buFont typeface="Wingdings" pitchFamily="2" charset="2"/>
                  <a:buChar char="§"/>
                </a:pPr>
                <a:r>
                  <a:rPr lang="en-US" i="0" dirty="0">
                    <a:latin typeface="Dagny OT" panose="020B0504020201020104" pitchFamily="34" charset="77"/>
                  </a:rPr>
                  <a:t>plan </a:t>
                </a:r>
                <a:r>
                  <a:rPr lang="en-US" i="0" dirty="0" err="1">
                    <a:latin typeface="Dagny OT" panose="020B0504020201020104" pitchFamily="34" charset="77"/>
                  </a:rPr>
                  <a:t>d’échantillonage</a:t>
                </a:r>
                <a:r>
                  <a:rPr lang="en-US" i="0" dirty="0">
                    <a:latin typeface="Dagny OT" panose="020B0504020201020104" pitchFamily="34" charset="77"/>
                  </a:rPr>
                  <a:t> facile </a:t>
                </a:r>
                <a:r>
                  <a:rPr lang="en-US" i="0" dirty="0" err="1">
                    <a:latin typeface="Dagny OT" panose="020B0504020201020104" pitchFamily="34" charset="77"/>
                  </a:rPr>
                  <a:t>à</a:t>
                </a:r>
                <a:r>
                  <a:rPr lang="en-US" i="0" dirty="0">
                    <a:latin typeface="Dagny OT" panose="020B0504020201020104" pitchFamily="34" charset="77"/>
                  </a:rPr>
                  <a:t> </a:t>
                </a:r>
                <a:r>
                  <a:rPr lang="en-US" i="0" dirty="0" err="1">
                    <a:latin typeface="Dagny OT" panose="020B0504020201020104" pitchFamily="34" charset="77"/>
                  </a:rPr>
                  <a:t>mettre</a:t>
                </a:r>
                <a:r>
                  <a:rPr lang="en-US" i="0" dirty="0">
                    <a:latin typeface="Dagny OT" panose="020B0504020201020104" pitchFamily="34" charset="77"/>
                  </a:rPr>
                  <a:t> </a:t>
                </a:r>
                <a:r>
                  <a:rPr lang="en-US" i="0" dirty="0" err="1">
                    <a:latin typeface="Dagny OT" panose="020B0504020201020104" pitchFamily="34" charset="77"/>
                  </a:rPr>
                  <a:t>en</a:t>
                </a:r>
                <a:r>
                  <a:rPr lang="en-US" i="0" dirty="0">
                    <a:latin typeface="Dagny OT" panose="020B0504020201020104" pitchFamily="34" charset="77"/>
                  </a:rPr>
                  <a:t> oeuvre</a:t>
                </a:r>
              </a:p>
              <a:p>
                <a:pPr lvl="1">
                  <a:buFont typeface="Wingdings" pitchFamily="2" charset="2"/>
                  <a:buChar char="§"/>
                </a:pPr>
                <a:r>
                  <a:rPr lang="en-US" i="0" dirty="0" err="1">
                    <a:latin typeface="Dagny OT" panose="020B0504020201020104" pitchFamily="34" charset="77"/>
                  </a:rPr>
                  <a:t>erreur</a:t>
                </a:r>
                <a:r>
                  <a:rPr lang="en-US" i="0" dirty="0">
                    <a:latin typeface="Dagny OT" panose="020B0504020201020104" pitchFamily="34" charset="77"/>
                  </a:rPr>
                  <a:t> </a:t>
                </a:r>
                <a:r>
                  <a:rPr lang="en-US" i="0" dirty="0" err="1">
                    <a:latin typeface="Dagny OT" panose="020B0504020201020104" pitchFamily="34" charset="77"/>
                  </a:rPr>
                  <a:t>d’estimation</a:t>
                </a:r>
                <a:r>
                  <a:rPr lang="en-US" i="0" dirty="0">
                    <a:latin typeface="Dagny OT" panose="020B0504020201020104" pitchFamily="34" charset="77"/>
                  </a:rPr>
                  <a:t> </a:t>
                </a:r>
                <a:r>
                  <a:rPr lang="en-US" i="0" dirty="0" err="1">
                    <a:latin typeface="Dagny OT" panose="020B0504020201020104" pitchFamily="34" charset="77"/>
                  </a:rPr>
                  <a:t>connue</a:t>
                </a:r>
                <a:r>
                  <a:rPr lang="en-US" i="0" dirty="0">
                    <a:latin typeface="Dagny OT" panose="020B0504020201020104" pitchFamily="34" charset="77"/>
                  </a:rPr>
                  <a:t> et facile </a:t>
                </a:r>
                <a:r>
                  <a:rPr lang="en-US" i="0" dirty="0" err="1">
                    <a:latin typeface="Dagny OT" panose="020B0504020201020104" pitchFamily="34" charset="77"/>
                  </a:rPr>
                  <a:t>à</a:t>
                </a:r>
                <a:r>
                  <a:rPr lang="en-US" i="0" dirty="0">
                    <a:latin typeface="Dagny OT" panose="020B0504020201020104" pitchFamily="34" charset="77"/>
                  </a:rPr>
                  <a:t> </a:t>
                </a:r>
                <a:r>
                  <a:rPr lang="en-US" i="0" dirty="0" err="1">
                    <a:latin typeface="Dagny OT" panose="020B0504020201020104" pitchFamily="34" charset="77"/>
                  </a:rPr>
                  <a:t>calculer</a:t>
                </a:r>
                <a:endParaRPr lang="en-US" i="0" dirty="0">
                  <a:latin typeface="Dagny OT" panose="020B0504020201020104" pitchFamily="34" charset="77"/>
                </a:endParaRPr>
              </a:p>
              <a:p>
                <a:pPr lvl="1">
                  <a:buFont typeface="Wingdings" pitchFamily="2" charset="2"/>
                  <a:buChar char="§"/>
                </a:pPr>
                <a:r>
                  <a:rPr lang="en-US" i="0" dirty="0">
                    <a:latin typeface="Dagny OT" panose="020B0504020201020104" pitchFamily="34" charset="77"/>
                  </a:rPr>
                  <a:t>ne </a:t>
                </a:r>
                <a:r>
                  <a:rPr lang="en-US" i="0" dirty="0" err="1">
                    <a:latin typeface="Dagny OT" panose="020B0504020201020104" pitchFamily="34" charset="77"/>
                  </a:rPr>
                  <a:t>requiert</a:t>
                </a:r>
                <a:r>
                  <a:rPr lang="en-US" i="0" dirty="0">
                    <a:latin typeface="Dagny OT" panose="020B0504020201020104" pitchFamily="34" charset="77"/>
                  </a:rPr>
                  <a:t> pas de </a:t>
                </a:r>
                <a:r>
                  <a:rPr lang="en-US" i="0" dirty="0" err="1">
                    <a:latin typeface="Dagny OT" panose="020B0504020201020104" pitchFamily="34" charset="77"/>
                  </a:rPr>
                  <a:t>données</a:t>
                </a:r>
                <a:r>
                  <a:rPr lang="en-US" i="0" dirty="0">
                    <a:latin typeface="Dagny OT" panose="020B0504020201020104" pitchFamily="34" charset="77"/>
                  </a:rPr>
                  <a:t> </a:t>
                </a:r>
                <a:r>
                  <a:rPr lang="en-US" i="0" dirty="0" err="1">
                    <a:latin typeface="Dagny OT" panose="020B0504020201020104" pitchFamily="34" charset="77"/>
                  </a:rPr>
                  <a:t>auxiliaires</a:t>
                </a:r>
                <a:endParaRPr lang="en-US" i="0" dirty="0">
                  <a:latin typeface="Dagny OT" panose="020B0504020201020104" pitchFamily="34" charset="77"/>
                </a:endParaRPr>
              </a:p>
              <a:p>
                <a:pPr marL="0" indent="0">
                  <a:buNone/>
                </a:pPr>
                <a:endParaRPr lang="en-US" sz="500" b="1" dirty="0">
                  <a:latin typeface="Dagny OT" panose="020B0504020201020104" pitchFamily="34" charset="77"/>
                </a:endParaRPr>
              </a:p>
              <a:p>
                <a:pPr marL="0" indent="0">
                  <a:buNone/>
                </a:pPr>
                <a:r>
                  <a:rPr lang="en-US" sz="2400" b="1" dirty="0" err="1">
                    <a:latin typeface="Dagny OT" panose="020B0504020201020104" pitchFamily="34" charset="77"/>
                  </a:rPr>
                  <a:t>Inconvénients</a:t>
                </a:r>
                <a:r>
                  <a:rPr lang="en-US" sz="2400" b="1"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n’utilise</a:t>
                </a:r>
                <a:r>
                  <a:rPr lang="en-US" i="0" dirty="0">
                    <a:latin typeface="Dagny OT" panose="020B0504020201020104" pitchFamily="34" charset="77"/>
                  </a:rPr>
                  <a:t> pas </a:t>
                </a:r>
                <a:r>
                  <a:rPr lang="en-US" i="0" dirty="0" err="1">
                    <a:latin typeface="Dagny OT" panose="020B0504020201020104" pitchFamily="34" charset="77"/>
                  </a:rPr>
                  <a:t>l’information</a:t>
                </a:r>
                <a:r>
                  <a:rPr lang="en-US" i="0" dirty="0">
                    <a:latin typeface="Dagny OT" panose="020B0504020201020104" pitchFamily="34" charset="77"/>
                  </a:rPr>
                  <a:t> des </a:t>
                </a:r>
                <a:r>
                  <a:rPr lang="en-US" i="0" dirty="0" err="1">
                    <a:latin typeface="Dagny OT" panose="020B0504020201020104" pitchFamily="34" charset="77"/>
                  </a:rPr>
                  <a:t>données</a:t>
                </a:r>
                <a:r>
                  <a:rPr lang="en-US" i="0" dirty="0">
                    <a:latin typeface="Dagny OT" panose="020B0504020201020104" pitchFamily="34" charset="77"/>
                  </a:rPr>
                  <a:t> </a:t>
                </a:r>
                <a:r>
                  <a:rPr lang="en-US" i="0" dirty="0" err="1">
                    <a:latin typeface="Dagny OT" panose="020B0504020201020104" pitchFamily="34" charset="77"/>
                  </a:rPr>
                  <a:t>auxiliaires</a:t>
                </a:r>
                <a:endParaRPr lang="en-US" i="0" dirty="0">
                  <a:latin typeface="Dagny OT" panose="020B0504020201020104" pitchFamily="34" charset="77"/>
                </a:endParaRPr>
              </a:p>
              <a:p>
                <a:pPr lvl="1">
                  <a:buFont typeface="Wingdings" pitchFamily="2" charset="2"/>
                  <a:buChar char="§"/>
                </a:pPr>
                <a:r>
                  <a:rPr lang="en-US" i="0" dirty="0" err="1">
                    <a:latin typeface="Dagny OT" panose="020B0504020201020104" pitchFamily="34" charset="77"/>
                  </a:rPr>
                  <a:t>aucune</a:t>
                </a:r>
                <a:r>
                  <a:rPr lang="en-US" i="0" dirty="0">
                    <a:latin typeface="Dagny OT" panose="020B0504020201020104" pitchFamily="34" charset="77"/>
                  </a:rPr>
                  <a:t> </a:t>
                </a:r>
                <a:r>
                  <a:rPr lang="en-US" i="0" dirty="0" err="1">
                    <a:latin typeface="Dagny OT" panose="020B0504020201020104" pitchFamily="34" charset="77"/>
                  </a:rPr>
                  <a:t>garantie</a:t>
                </a:r>
                <a:r>
                  <a:rPr lang="en-US" i="0" dirty="0">
                    <a:latin typeface="Dagny OT" panose="020B0504020201020104" pitchFamily="34" charset="77"/>
                  </a:rPr>
                  <a:t> quant </a:t>
                </a:r>
                <a:r>
                  <a:rPr lang="en-US" i="0" dirty="0" err="1">
                    <a:latin typeface="Dagny OT" panose="020B0504020201020104" pitchFamily="34" charset="77"/>
                  </a:rPr>
                  <a:t>à</a:t>
                </a:r>
                <a:r>
                  <a:rPr lang="en-US" i="0" dirty="0">
                    <a:latin typeface="Dagny OT" panose="020B0504020201020104" pitchFamily="34" charset="77"/>
                  </a:rPr>
                  <a:t> la </a:t>
                </a:r>
                <a:r>
                  <a:rPr lang="en-US" i="0" dirty="0" err="1">
                    <a:latin typeface="Dagny OT" panose="020B0504020201020104" pitchFamily="34" charset="77"/>
                  </a:rPr>
                  <a:t>représentativité</a:t>
                </a:r>
                <a:endParaRPr lang="en-US" i="0" dirty="0">
                  <a:latin typeface="Dagny OT" panose="020B0504020201020104" pitchFamily="34" charset="77"/>
                </a:endParaRPr>
              </a:p>
              <a:p>
                <a:pPr lvl="1">
                  <a:buFont typeface="Wingdings" pitchFamily="2" charset="2"/>
                  <a:buChar char="§"/>
                </a:pPr>
                <a:r>
                  <a:rPr lang="en-US" i="0" dirty="0" err="1">
                    <a:latin typeface="Dagny OT" panose="020B0504020201020104" pitchFamily="34" charset="77"/>
                  </a:rPr>
                  <a:t>peut</a:t>
                </a:r>
                <a:r>
                  <a:rPr lang="en-US" i="0" dirty="0">
                    <a:latin typeface="Dagny OT" panose="020B0504020201020104" pitchFamily="34" charset="77"/>
                  </a:rPr>
                  <a:t> </a:t>
                </a:r>
                <a:r>
                  <a:rPr lang="en-US" i="0" dirty="0" err="1">
                    <a:latin typeface="Dagny OT" panose="020B0504020201020104" pitchFamily="34" charset="77"/>
                  </a:rPr>
                  <a:t>s’avérer</a:t>
                </a:r>
                <a:r>
                  <a:rPr lang="en-US" i="0" dirty="0">
                    <a:latin typeface="Dagny OT" panose="020B0504020201020104" pitchFamily="34" charset="77"/>
                  </a:rPr>
                  <a:t> </a:t>
                </a:r>
                <a:r>
                  <a:rPr lang="en-US" i="0" dirty="0" err="1">
                    <a:latin typeface="Dagny OT" panose="020B0504020201020104" pitchFamily="34" charset="77"/>
                  </a:rPr>
                  <a:t>coûteux</a:t>
                </a:r>
                <a:r>
                  <a:rPr lang="en-US" i="0" dirty="0">
                    <a:latin typeface="Dagny OT" panose="020B0504020201020104" pitchFamily="34" charset="77"/>
                  </a:rPr>
                  <a:t> </a:t>
                </a:r>
                <a:r>
                  <a:rPr lang="en-US" i="0" dirty="0" err="1">
                    <a:latin typeface="Dagny OT" panose="020B0504020201020104" pitchFamily="34" charset="77"/>
                  </a:rPr>
                  <a:t>si</a:t>
                </a:r>
                <a:r>
                  <a:rPr lang="en-US" i="0" dirty="0">
                    <a:latin typeface="Dagny OT" panose="020B0504020201020104" pitchFamily="34" charset="77"/>
                  </a:rPr>
                  <a:t> </a:t>
                </a:r>
                <a:r>
                  <a:rPr lang="en-US" i="0" dirty="0" err="1">
                    <a:latin typeface="Dagny OT" panose="020B0504020201020104" pitchFamily="34" charset="77"/>
                  </a:rPr>
                  <a:t>l’échantillon</a:t>
                </a:r>
                <a:r>
                  <a:rPr lang="en-US" i="0" dirty="0">
                    <a:latin typeface="Dagny OT" panose="020B0504020201020104" pitchFamily="34" charset="77"/>
                  </a:rPr>
                  <a:t> a </a:t>
                </a: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grande</a:t>
                </a:r>
                <a:r>
                  <a:rPr lang="en-US" i="0" dirty="0">
                    <a:latin typeface="Dagny OT" panose="020B0504020201020104" pitchFamily="34" charset="77"/>
                  </a:rPr>
                  <a:t> </a:t>
                </a:r>
                <a:r>
                  <a:rPr lang="en-US" i="0" dirty="0" err="1">
                    <a:latin typeface="Dagny OT" panose="020B0504020201020104" pitchFamily="34" charset="77"/>
                  </a:rPr>
                  <a:t>étendue</a:t>
                </a:r>
                <a:r>
                  <a:rPr lang="en-US" i="0" dirty="0">
                    <a:latin typeface="Dagny OT" panose="020B0504020201020104" pitchFamily="34" charset="77"/>
                  </a:rPr>
                  <a:t> </a:t>
                </a:r>
                <a:r>
                  <a:rPr lang="en-US" i="0" dirty="0" err="1">
                    <a:latin typeface="Dagny OT" panose="020B0504020201020104" pitchFamily="34" charset="77"/>
                  </a:rPr>
                  <a:t>géographique</a:t>
                </a:r>
                <a:r>
                  <a:rPr lang="en-US" i="0" dirty="0">
                    <a:latin typeface="Dagny OT" panose="020B0504020201020104" pitchFamily="34" charset="77"/>
                  </a:rPr>
                  <a:t> </a:t>
                </a:r>
              </a:p>
              <a:p>
                <a:pPr lvl="1">
                  <a:buFont typeface="Wingdings" pitchFamily="2" charset="2"/>
                  <a:buChar char="§"/>
                </a:pPr>
                <a:endParaRPr lang="en-US" i="0" dirty="0">
                  <a:latin typeface="Dagny OT" panose="020B0504020201020104" pitchFamily="34" charset="77"/>
                </a:endParaRPr>
              </a:p>
              <a:p>
                <a:pPr lvl="1">
                  <a:buFont typeface="Wingdings" pitchFamily="2" charset="2"/>
                  <a:buChar char="§"/>
                </a:pPr>
                <a:endParaRPr lang="en-US" i="0" dirty="0">
                  <a:latin typeface="Dagny OT" panose="020B0504020201020104" pitchFamily="34" charset="77"/>
                </a:endParaRPr>
              </a:p>
            </p:txBody>
          </p:sp>
        </mc:Choice>
        <mc:Fallback xmlns="">
          <p:sp>
            <p:nvSpPr>
              <p:cNvPr id="2" name="Content Placeholder 1">
                <a:extLst>
                  <a:ext uri="{FF2B5EF4-FFF2-40B4-BE49-F238E27FC236}">
                    <a16:creationId xmlns:a16="http://schemas.microsoft.com/office/drawing/2014/main" id="{F051ACFD-BE3C-924D-AAAA-0D23CE80401D}"/>
                  </a:ext>
                </a:extLst>
              </p:cNvPr>
              <p:cNvSpPr>
                <a:spLocks noGrp="1" noRot="1" noChangeAspect="1" noMove="1" noResize="1" noEditPoints="1" noAdjustHandles="1" noChangeArrowheads="1" noChangeShapeType="1" noTextEdit="1"/>
              </p:cNvSpPr>
              <p:nvPr>
                <p:ph sz="half" idx="1"/>
              </p:nvPr>
            </p:nvSpPr>
            <p:spPr>
              <a:xfrm>
                <a:off x="1371599" y="2285999"/>
                <a:ext cx="9601200" cy="3581401"/>
              </a:xfrm>
              <a:blipFill>
                <a:blip r:embed="rId2"/>
                <a:stretch>
                  <a:fillRect l="-1057" t="-2120" b="-18021"/>
                </a:stretch>
              </a:blipFill>
            </p:spPr>
            <p:txBody>
              <a:bodyPr/>
              <a:lstStyle/>
              <a:p>
                <a:r>
                  <a:rPr lang="en-US">
                    <a:noFill/>
                  </a:rPr>
                  <a:t> </a:t>
                </a:r>
              </a:p>
            </p:txBody>
          </p:sp>
        </mc:Fallback>
      </mc:AlternateContent>
      <p:pic>
        <p:nvPicPr>
          <p:cNvPr id="7" name="Content Placeholder 4">
            <a:extLst>
              <a:ext uri="{FF2B5EF4-FFF2-40B4-BE49-F238E27FC236}">
                <a16:creationId xmlns:a16="http://schemas.microsoft.com/office/drawing/2014/main" id="{2E4F0489-08DA-6F47-AD20-9C01947D16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7318" y="1773237"/>
            <a:ext cx="4094163"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2FA219-E7ED-B44F-A84C-90FF068E33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6805" y="1767815"/>
            <a:ext cx="4094163"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Title 1">
            <a:extLst>
              <a:ext uri="{FF2B5EF4-FFF2-40B4-BE49-F238E27FC236}">
                <a16:creationId xmlns:a16="http://schemas.microsoft.com/office/drawing/2014/main" id="{F7AF7718-B993-A945-A7A3-547632134CA4}"/>
              </a:ext>
            </a:extLst>
          </p:cNvPr>
          <p:cNvSpPr>
            <a:spLocks noGrp="1"/>
          </p:cNvSpPr>
          <p:nvPr>
            <p:ph type="title"/>
          </p:nvPr>
        </p:nvSpPr>
        <p:spPr>
          <a:xfrm>
            <a:off x="1371600" y="685800"/>
            <a:ext cx="10200290" cy="1485900"/>
          </a:xfrm>
        </p:spPr>
        <p:txBody>
          <a:bodyPr/>
          <a:lstStyle/>
          <a:p>
            <a:pPr eaLnBrk="1" hangingPunct="1"/>
            <a:r>
              <a:rPr lang="en-US" altLang="en-US" sz="4000" b="1" dirty="0"/>
              <a:t>ÉCHANTILLONNAGE STRATIFIÉ (STR)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051ACFD-BE3C-924D-AAAA-0D23CE80401D}"/>
                  </a:ext>
                </a:extLst>
              </p:cNvPr>
              <p:cNvSpPr>
                <a:spLocks noGrp="1"/>
              </p:cNvSpPr>
              <p:nvPr>
                <p:ph sz="half" idx="1"/>
              </p:nvPr>
            </p:nvSpPr>
            <p:spPr>
              <a:xfrm>
                <a:off x="1371598" y="2285999"/>
                <a:ext cx="9850583" cy="3581401"/>
              </a:xfrm>
            </p:spPr>
            <p:txBody>
              <a:bodyPr/>
              <a:lstStyle/>
              <a:p>
                <a:pPr marL="0" indent="0">
                  <a:buNone/>
                </a:pPr>
                <a14:m>
                  <m:oMath xmlns:m="http://schemas.openxmlformats.org/officeDocument/2006/math">
                    <m:r>
                      <a:rPr lang="en-US" sz="2400" i="1" dirty="0" smtClean="0">
                        <a:latin typeface="Cambria Math" panose="02040503050406030204" pitchFamily="18" charset="0"/>
                      </a:rPr>
                      <m:t>𝑛</m:t>
                    </m:r>
                    <m:r>
                      <a:rPr lang="en-CA" sz="2400" b="0" i="1" dirty="0" smtClean="0">
                        <a:latin typeface="Cambria Math" panose="02040503050406030204" pitchFamily="18" charset="0"/>
                      </a:rPr>
                      <m:t>=</m:t>
                    </m:r>
                    <m:sSub>
                      <m:sSubPr>
                        <m:ctrlPr>
                          <a:rPr lang="en-CA" sz="2400" b="0" i="1" dirty="0" smtClean="0">
                            <a:latin typeface="Cambria Math" panose="02040503050406030204" pitchFamily="18" charset="0"/>
                          </a:rPr>
                        </m:ctrlPr>
                      </m:sSubPr>
                      <m:e>
                        <m:r>
                          <a:rPr lang="en-CA" sz="2400" b="0" i="1" dirty="0" smtClean="0">
                            <a:latin typeface="Cambria Math" panose="02040503050406030204" pitchFamily="18" charset="0"/>
                          </a:rPr>
                          <m:t>𝑛</m:t>
                        </m:r>
                      </m:e>
                      <m:sub>
                        <m:r>
                          <a:rPr lang="en-CA" sz="2400" b="0" i="1" dirty="0" smtClean="0">
                            <a:latin typeface="Cambria Math" panose="02040503050406030204" pitchFamily="18" charset="0"/>
                          </a:rPr>
                          <m:t>1</m:t>
                        </m:r>
                      </m:sub>
                    </m:sSub>
                    <m:r>
                      <a:rPr lang="en-CA" sz="2400" b="0" i="1" dirty="0" smtClean="0">
                        <a:latin typeface="Cambria Math" panose="02040503050406030204" pitchFamily="18" charset="0"/>
                      </a:rPr>
                      <m:t>+…+</m:t>
                    </m:r>
                  </m:oMath>
                </a14:m>
                <a:r>
                  <a:rPr lang="en-US" sz="2400" dirty="0">
                    <a:latin typeface="Dagny OT" panose="020B0504020201020104" pitchFamily="34" charset="77"/>
                  </a:rPr>
                  <a:t> </a:t>
                </a:r>
                <a14:m>
                  <m:oMath xmlns:m="http://schemas.openxmlformats.org/officeDocument/2006/math">
                    <m:sSub>
                      <m:sSubPr>
                        <m:ctrlPr>
                          <a:rPr lang="en-CA" sz="2400" i="1" dirty="0">
                            <a:latin typeface="Cambria Math" panose="02040503050406030204" pitchFamily="18" charset="0"/>
                          </a:rPr>
                        </m:ctrlPr>
                      </m:sSubPr>
                      <m:e>
                        <m:r>
                          <a:rPr lang="en-CA" sz="2400" i="1" dirty="0">
                            <a:latin typeface="Cambria Math" panose="02040503050406030204" pitchFamily="18" charset="0"/>
                          </a:rPr>
                          <m:t>𝑛</m:t>
                        </m:r>
                      </m:e>
                      <m:sub>
                        <m:r>
                          <a:rPr lang="en-CA" sz="2400" b="0" i="1" dirty="0" smtClean="0">
                            <a:latin typeface="Cambria Math" panose="02040503050406030204" pitchFamily="18" charset="0"/>
                          </a:rPr>
                          <m:t>𝑘</m:t>
                        </m:r>
                      </m:sub>
                    </m:sSub>
                    <m:r>
                      <a:rPr lang="en-CA" sz="2400" i="1" dirty="0">
                        <a:latin typeface="Cambria Math" panose="02040503050406030204" pitchFamily="18" charset="0"/>
                      </a:rPr>
                      <m:t> </m:t>
                    </m:r>
                  </m:oMath>
                </a14:m>
                <a:r>
                  <a:rPr lang="en-US" sz="2400" dirty="0" err="1">
                    <a:latin typeface="Dagny OT" panose="020B0504020201020104" pitchFamily="34" charset="77"/>
                  </a:rPr>
                  <a:t>unités</a:t>
                </a:r>
                <a:r>
                  <a:rPr lang="en-US" sz="2400" dirty="0">
                    <a:latin typeface="Dagny OT" panose="020B0504020201020104" pitchFamily="34" charset="77"/>
                  </a:rPr>
                  <a:t> </a:t>
                </a:r>
                <a:r>
                  <a:rPr lang="en-US" sz="2400" dirty="0" err="1">
                    <a:latin typeface="Dagny OT" panose="020B0504020201020104" pitchFamily="34" charset="77"/>
                  </a:rPr>
                  <a:t>sont</a:t>
                </a:r>
                <a:r>
                  <a:rPr lang="en-US" sz="2400" dirty="0">
                    <a:latin typeface="Dagny OT" panose="020B0504020201020104" pitchFamily="34" charset="77"/>
                  </a:rPr>
                  <a:t> </a:t>
                </a:r>
                <a:r>
                  <a:rPr lang="en-US" sz="2400" dirty="0" err="1">
                    <a:latin typeface="Dagny OT" panose="020B0504020201020104" pitchFamily="34" charset="77"/>
                  </a:rPr>
                  <a:t>choisies</a:t>
                </a:r>
                <a:r>
                  <a:rPr lang="en-US" sz="2400" dirty="0">
                    <a:latin typeface="Dagny OT" panose="020B0504020201020104" pitchFamily="34" charset="77"/>
                  </a:rPr>
                  <a:t> au </a:t>
                </a:r>
                <a:r>
                  <a:rPr lang="en-US" sz="2400" dirty="0" err="1">
                    <a:latin typeface="Dagny OT" panose="020B0504020201020104" pitchFamily="34" charset="77"/>
                  </a:rPr>
                  <a:t>hasard</a:t>
                </a:r>
                <a:r>
                  <a:rPr lang="en-US" sz="2400" dirty="0">
                    <a:latin typeface="Dagny OT" panose="020B0504020201020104" pitchFamily="34" charset="77"/>
                  </a:rPr>
                  <a:t>,</a:t>
                </a:r>
                <a:br>
                  <a:rPr lang="en-US" sz="2400" dirty="0">
                    <a:latin typeface="Dagny OT" panose="020B0504020201020104" pitchFamily="34" charset="77"/>
                  </a:rPr>
                </a:br>
                <a:r>
                  <a:rPr lang="en-US" sz="2400" dirty="0" err="1">
                    <a:latin typeface="Dagny OT" panose="020B0504020201020104" pitchFamily="34" charset="77"/>
                  </a:rPr>
                  <a:t>à</a:t>
                </a:r>
                <a:r>
                  <a:rPr lang="en-US" sz="2400" dirty="0">
                    <a:latin typeface="Dagny OT" panose="020B0504020201020104" pitchFamily="34" charset="77"/>
                  </a:rPr>
                  <a:t> </a:t>
                </a:r>
                <a:r>
                  <a:rPr lang="en-US" sz="2400" dirty="0" err="1">
                    <a:latin typeface="Dagny OT" panose="020B0504020201020104" pitchFamily="34" charset="77"/>
                  </a:rPr>
                  <a:t>même</a:t>
                </a:r>
                <a:r>
                  <a:rPr lang="en-US" sz="2400" dirty="0">
                    <a:latin typeface="Dagny OT" panose="020B0504020201020104" pitchFamily="34" charset="77"/>
                  </a:rPr>
                  <a:t> </a:t>
                </a:r>
                <a14:m>
                  <m:oMath xmlns:m="http://schemas.openxmlformats.org/officeDocument/2006/math">
                    <m:r>
                      <a:rPr lang="en-US" sz="2400" i="1" dirty="0" smtClean="0">
                        <a:latin typeface="Cambria Math" panose="02040503050406030204" pitchFamily="18" charset="0"/>
                      </a:rPr>
                      <m:t>𝑘</m:t>
                    </m:r>
                  </m:oMath>
                </a14:m>
                <a:r>
                  <a:rPr lang="en-US" sz="2400" dirty="0">
                    <a:latin typeface="Dagny OT" panose="020B0504020201020104" pitchFamily="34" charset="77"/>
                  </a:rPr>
                  <a:t> </a:t>
                </a:r>
                <a:r>
                  <a:rPr lang="en-US" sz="2400" dirty="0" err="1">
                    <a:latin typeface="Dagny OT" panose="020B0504020201020104" pitchFamily="34" charset="77"/>
                  </a:rPr>
                  <a:t>strates</a:t>
                </a:r>
                <a:r>
                  <a:rPr lang="en-US" sz="2400" dirty="0">
                    <a:latin typeface="Dagny OT" panose="020B0504020201020104" pitchFamily="34" charset="77"/>
                  </a:rPr>
                  <a:t>. </a:t>
                </a:r>
              </a:p>
              <a:p>
                <a:pPr marL="0" indent="0">
                  <a:buNone/>
                </a:pPr>
                <a:endParaRPr lang="en-US" sz="500" b="1" dirty="0">
                  <a:latin typeface="Dagny OT" panose="020B0504020201020104" pitchFamily="34" charset="77"/>
                </a:endParaRPr>
              </a:p>
              <a:p>
                <a:pPr marL="0" indent="0">
                  <a:buNone/>
                </a:pPr>
                <a:r>
                  <a:rPr lang="en-US" sz="2400" b="1" dirty="0" err="1">
                    <a:latin typeface="Dagny OT" panose="020B0504020201020104" pitchFamily="34" charset="77"/>
                  </a:rPr>
                  <a:t>Avantages</a:t>
                </a:r>
                <a:r>
                  <a:rPr lang="en-US" sz="2400" b="1"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peut</a:t>
                </a:r>
                <a:r>
                  <a:rPr lang="en-US" i="0" dirty="0">
                    <a:latin typeface="Dagny OT" panose="020B0504020201020104" pitchFamily="34" charset="77"/>
                  </a:rPr>
                  <a:t> </a:t>
                </a:r>
                <a:r>
                  <a:rPr lang="en-US" i="0" dirty="0" err="1">
                    <a:latin typeface="Dagny OT" panose="020B0504020201020104" pitchFamily="34" charset="77"/>
                  </a:rPr>
                  <a:t>produire</a:t>
                </a:r>
                <a:r>
                  <a:rPr lang="en-US" i="0" dirty="0">
                    <a:latin typeface="Dagny OT" panose="020B0504020201020104" pitchFamily="34" charset="77"/>
                  </a:rPr>
                  <a:t> </a:t>
                </a: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erreur</a:t>
                </a:r>
                <a:r>
                  <a:rPr lang="en-US" i="0" dirty="0">
                    <a:latin typeface="Dagny OT" panose="020B0504020201020104" pitchFamily="34" charset="77"/>
                  </a:rPr>
                  <a:t> </a:t>
                </a:r>
                <a:r>
                  <a:rPr lang="en-US" i="0" dirty="0" err="1">
                    <a:latin typeface="Dagny OT" panose="020B0504020201020104" pitchFamily="34" charset="77"/>
                  </a:rPr>
                  <a:t>d’estimation</a:t>
                </a:r>
                <a:r>
                  <a:rPr lang="en-US" i="0" dirty="0">
                    <a:latin typeface="Dagny OT" panose="020B0504020201020104" pitchFamily="34" charset="77"/>
                  </a:rPr>
                  <a:t> </a:t>
                </a:r>
                <a:r>
                  <a:rPr lang="en-US" i="0" dirty="0" err="1">
                    <a:latin typeface="Dagny OT" panose="020B0504020201020104" pitchFamily="34" charset="77"/>
                  </a:rPr>
                  <a:t>inférieure</a:t>
                </a:r>
                <a:r>
                  <a:rPr lang="en-US" i="0"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peut</a:t>
                </a:r>
                <a:r>
                  <a:rPr lang="en-US" i="0" dirty="0">
                    <a:latin typeface="Dagny OT" panose="020B0504020201020104" pitchFamily="34" charset="77"/>
                  </a:rPr>
                  <a:t> </a:t>
                </a:r>
                <a:r>
                  <a:rPr lang="en-US" i="0" dirty="0" err="1">
                    <a:latin typeface="Dagny OT" panose="020B0504020201020104" pitchFamily="34" charset="77"/>
                  </a:rPr>
                  <a:t>être</a:t>
                </a:r>
                <a:r>
                  <a:rPr lang="en-US" i="0" dirty="0">
                    <a:latin typeface="Dagny OT" panose="020B0504020201020104" pitchFamily="34" charset="77"/>
                  </a:rPr>
                  <a:t> </a:t>
                </a:r>
                <a:r>
                  <a:rPr lang="en-US" i="0" dirty="0" err="1">
                    <a:latin typeface="Dagny OT" panose="020B0504020201020104" pitchFamily="34" charset="77"/>
                  </a:rPr>
                  <a:t>moins</a:t>
                </a:r>
                <a:r>
                  <a:rPr lang="en-US" i="0" dirty="0">
                    <a:latin typeface="Dagny OT" panose="020B0504020201020104" pitchFamily="34" charset="77"/>
                  </a:rPr>
                  <a:t> </a:t>
                </a:r>
                <a:r>
                  <a:rPr lang="en-US" i="0" dirty="0" err="1">
                    <a:latin typeface="Dagny OT" panose="020B0504020201020104" pitchFamily="34" charset="77"/>
                  </a:rPr>
                  <a:t>dispendieux</a:t>
                </a:r>
                <a:r>
                  <a:rPr lang="en-US" i="0" dirty="0">
                    <a:latin typeface="Dagny OT" panose="020B0504020201020104" pitchFamily="34" charset="77"/>
                  </a:rPr>
                  <a:t> (</a:t>
                </a:r>
                <a:r>
                  <a:rPr lang="en-US" i="0" dirty="0" err="1">
                    <a:latin typeface="Dagny OT" panose="020B0504020201020104" pitchFamily="34" charset="77"/>
                  </a:rPr>
                  <a:t>strates</a:t>
                </a:r>
                <a:r>
                  <a:rPr lang="en-US" i="0" dirty="0">
                    <a:latin typeface="Dagny OT" panose="020B0504020201020104" pitchFamily="34" charset="77"/>
                  </a:rPr>
                  <a:t>  </a:t>
                </a:r>
                <a:r>
                  <a:rPr lang="en-US" i="0" dirty="0" err="1">
                    <a:latin typeface="Dagny OT" panose="020B0504020201020104" pitchFamily="34" charset="77"/>
                  </a:rPr>
                  <a:t>adéquates</a:t>
                </a:r>
                <a:r>
                  <a:rPr lang="en-US" i="0"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peut</a:t>
                </a:r>
                <a:r>
                  <a:rPr lang="en-US" i="0" dirty="0">
                    <a:latin typeface="Dagny OT" panose="020B0504020201020104" pitchFamily="34" charset="77"/>
                  </a:rPr>
                  <a:t> </a:t>
                </a:r>
                <a:r>
                  <a:rPr lang="en-US" i="0" dirty="0" err="1">
                    <a:latin typeface="Dagny OT" panose="020B0504020201020104" pitchFamily="34" charset="77"/>
                  </a:rPr>
                  <a:t>fournir</a:t>
                </a:r>
                <a:r>
                  <a:rPr lang="en-US" i="0" dirty="0">
                    <a:latin typeface="Dagny OT" panose="020B0504020201020104" pitchFamily="34" charset="77"/>
                  </a:rPr>
                  <a:t> des estimations pour sous-populations</a:t>
                </a:r>
              </a:p>
              <a:p>
                <a:pPr marL="0" indent="0">
                  <a:buNone/>
                </a:pPr>
                <a:endParaRPr lang="en-US" sz="500" b="1" dirty="0">
                  <a:latin typeface="Dagny OT" panose="020B0504020201020104" pitchFamily="34" charset="77"/>
                </a:endParaRPr>
              </a:p>
              <a:p>
                <a:pPr marL="0" indent="0">
                  <a:buNone/>
                </a:pPr>
                <a:r>
                  <a:rPr lang="en-US" sz="2400" b="1" dirty="0" err="1">
                    <a:latin typeface="Dagny OT" panose="020B0504020201020104" pitchFamily="34" charset="77"/>
                  </a:rPr>
                  <a:t>Inconvénients</a:t>
                </a:r>
                <a:r>
                  <a:rPr lang="en-US" sz="2400" b="1"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aucun</a:t>
                </a:r>
                <a:r>
                  <a:rPr lang="en-US" i="0" dirty="0">
                    <a:latin typeface="Dagny OT" panose="020B0504020201020104" pitchFamily="34" charset="77"/>
                  </a:rPr>
                  <a:t> </a:t>
                </a:r>
                <a:r>
                  <a:rPr lang="en-US" i="0" dirty="0" err="1">
                    <a:latin typeface="Dagny OT" panose="020B0504020201020104" pitchFamily="34" charset="77"/>
                  </a:rPr>
                  <a:t>inconvénient</a:t>
                </a:r>
                <a:r>
                  <a:rPr lang="en-US" i="0" dirty="0">
                    <a:latin typeface="Dagny OT" panose="020B0504020201020104" pitchFamily="34" charset="77"/>
                  </a:rPr>
                  <a:t> </a:t>
                </a:r>
                <a:r>
                  <a:rPr lang="en-US" i="0" dirty="0" err="1">
                    <a:latin typeface="Dagny OT" panose="020B0504020201020104" pitchFamily="34" charset="77"/>
                  </a:rPr>
                  <a:t>majeur</a:t>
                </a:r>
                <a:endParaRPr lang="en-US" i="0" dirty="0">
                  <a:latin typeface="Dagny OT" panose="020B0504020201020104" pitchFamily="34" charset="77"/>
                </a:endParaRPr>
              </a:p>
              <a:p>
                <a:pPr lvl="1">
                  <a:buFont typeface="Wingdings" pitchFamily="2" charset="2"/>
                  <a:buChar char="§"/>
                </a:pPr>
                <a:r>
                  <a:rPr lang="en-US" i="0" dirty="0">
                    <a:latin typeface="Dagny OT" panose="020B0504020201020104" pitchFamily="34" charset="77"/>
                  </a:rPr>
                  <a:t>sans </a:t>
                </a:r>
                <a:r>
                  <a:rPr lang="en-US" i="0" dirty="0" err="1">
                    <a:latin typeface="Dagny OT" panose="020B0504020201020104" pitchFamily="34" charset="77"/>
                  </a:rPr>
                  <a:t>moyen</a:t>
                </a:r>
                <a:r>
                  <a:rPr lang="en-US" i="0" dirty="0">
                    <a:latin typeface="Dagny OT" panose="020B0504020201020104" pitchFamily="34" charset="77"/>
                  </a:rPr>
                  <a:t> naturel de </a:t>
                </a:r>
                <a:r>
                  <a:rPr lang="en-US" i="0" dirty="0" err="1">
                    <a:latin typeface="Dagny OT" panose="020B0504020201020104" pitchFamily="34" charset="77"/>
                  </a:rPr>
                  <a:t>stratifier</a:t>
                </a:r>
                <a:r>
                  <a:rPr lang="en-US" i="0" dirty="0">
                    <a:latin typeface="Dagny OT" panose="020B0504020201020104" pitchFamily="34" charset="77"/>
                  </a:rPr>
                  <a:t> la base </a:t>
                </a:r>
                <a:r>
                  <a:rPr lang="en-US" i="0" dirty="0" err="1">
                    <a:latin typeface="Dagny OT" panose="020B0504020201020104" pitchFamily="34" charset="77"/>
                  </a:rPr>
                  <a:t>d’enquête</a:t>
                </a:r>
                <a:r>
                  <a:rPr lang="en-US" i="0" dirty="0">
                    <a:latin typeface="Dagny OT" panose="020B0504020201020104" pitchFamily="34" charset="77"/>
                  </a:rPr>
                  <a:t>, </a:t>
                </a:r>
                <a:r>
                  <a:rPr lang="en-US" i="0" dirty="0" err="1">
                    <a:latin typeface="Dagny OT" panose="020B0504020201020104" pitchFamily="34" charset="77"/>
                  </a:rPr>
                  <a:t>à</a:t>
                </a:r>
                <a:r>
                  <a:rPr lang="en-US" i="0" dirty="0">
                    <a:latin typeface="Dagny OT" panose="020B0504020201020104" pitchFamily="34" charset="77"/>
                  </a:rPr>
                  <a:t> </a:t>
                </a:r>
                <a:r>
                  <a:rPr lang="en-US" i="0" dirty="0" err="1">
                    <a:latin typeface="Dagny OT" panose="020B0504020201020104" pitchFamily="34" charset="77"/>
                  </a:rPr>
                  <a:t>peu</a:t>
                </a:r>
                <a:r>
                  <a:rPr lang="en-US" i="0" dirty="0">
                    <a:latin typeface="Dagny OT" panose="020B0504020201020104" pitchFamily="34" charset="77"/>
                  </a:rPr>
                  <a:t> </a:t>
                </a:r>
                <a:r>
                  <a:rPr lang="en-US" i="0" dirty="0" err="1">
                    <a:latin typeface="Dagny OT" panose="020B0504020201020104" pitchFamily="34" charset="77"/>
                  </a:rPr>
                  <a:t>près</a:t>
                </a:r>
                <a:r>
                  <a:rPr lang="en-US" i="0" dirty="0">
                    <a:latin typeface="Dagny OT" panose="020B0504020201020104" pitchFamily="34" charset="77"/>
                  </a:rPr>
                  <a:t> </a:t>
                </a:r>
                <a:r>
                  <a:rPr lang="en-US" i="0" dirty="0" err="1">
                    <a:latin typeface="Dagny OT" panose="020B0504020201020104" pitchFamily="34" charset="77"/>
                  </a:rPr>
                  <a:t>équivalent</a:t>
                </a:r>
                <a:r>
                  <a:rPr lang="en-US" i="0" dirty="0">
                    <a:latin typeface="Dagny OT" panose="020B0504020201020104" pitchFamily="34" charset="77"/>
                  </a:rPr>
                  <a:t> </a:t>
                </a:r>
                <a:r>
                  <a:rPr lang="en-US" i="0" dirty="0" err="1">
                    <a:latin typeface="Dagny OT" panose="020B0504020201020104" pitchFamily="34" charset="77"/>
                  </a:rPr>
                  <a:t>à</a:t>
                </a:r>
                <a:r>
                  <a:rPr lang="en-US" i="0" dirty="0">
                    <a:latin typeface="Dagny OT" panose="020B0504020201020104" pitchFamily="34" charset="77"/>
                  </a:rPr>
                  <a:t> un EAS</a:t>
                </a:r>
              </a:p>
              <a:p>
                <a:pPr lvl="1">
                  <a:buFont typeface="Wingdings" pitchFamily="2" charset="2"/>
                  <a:buChar char="§"/>
                </a:pPr>
                <a:endParaRPr lang="en-US" i="0" dirty="0">
                  <a:latin typeface="Dagny OT" panose="020B0504020201020104" pitchFamily="34" charset="77"/>
                </a:endParaRPr>
              </a:p>
              <a:p>
                <a:pPr lvl="1">
                  <a:buFont typeface="Wingdings" pitchFamily="2" charset="2"/>
                  <a:buChar char="§"/>
                </a:pPr>
                <a:endParaRPr lang="en-US" i="0" dirty="0">
                  <a:latin typeface="Dagny OT" panose="020B0504020201020104" pitchFamily="34" charset="77"/>
                </a:endParaRPr>
              </a:p>
            </p:txBody>
          </p:sp>
        </mc:Choice>
        <mc:Fallback xmlns="">
          <p:sp>
            <p:nvSpPr>
              <p:cNvPr id="2" name="Content Placeholder 1">
                <a:extLst>
                  <a:ext uri="{FF2B5EF4-FFF2-40B4-BE49-F238E27FC236}">
                    <a16:creationId xmlns:a16="http://schemas.microsoft.com/office/drawing/2014/main" id="{F051ACFD-BE3C-924D-AAAA-0D23CE80401D}"/>
                  </a:ext>
                </a:extLst>
              </p:cNvPr>
              <p:cNvSpPr>
                <a:spLocks noGrp="1" noRot="1" noChangeAspect="1" noMove="1" noResize="1" noEditPoints="1" noAdjustHandles="1" noChangeArrowheads="1" noChangeShapeType="1" noTextEdit="1"/>
              </p:cNvSpPr>
              <p:nvPr>
                <p:ph sz="half" idx="1"/>
              </p:nvPr>
            </p:nvSpPr>
            <p:spPr>
              <a:xfrm>
                <a:off x="1371598" y="2285999"/>
                <a:ext cx="9850583" cy="3581401"/>
              </a:xfrm>
              <a:blipFill>
                <a:blip r:embed="rId3"/>
                <a:stretch>
                  <a:fillRect l="-1031" t="-2120" b="-17314"/>
                </a:stretch>
              </a:blipFill>
            </p:spPr>
            <p:txBody>
              <a:bodyPr/>
              <a:lstStyle/>
              <a:p>
                <a:r>
                  <a:rPr lang="en-US">
                    <a:noFill/>
                  </a:rPr>
                  <a:t> </a:t>
                </a:r>
              </a:p>
            </p:txBody>
          </p:sp>
        </mc:Fallback>
      </mc:AlternateContent>
    </p:spTree>
    <p:extLst>
      <p:ext uri="{BB962C8B-B14F-4D97-AF65-F5344CB8AC3E}">
        <p14:creationId xmlns:p14="http://schemas.microsoft.com/office/powerpoint/2010/main" val="379825565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AADBF63-A99C-A545-9F8B-CB0D8FC99558}"/>
              </a:ext>
            </a:extLst>
          </p:cNvPr>
          <p:cNvSpPr>
            <a:spLocks noGrp="1"/>
          </p:cNvSpPr>
          <p:nvPr>
            <p:ph type="title"/>
          </p:nvPr>
        </p:nvSpPr>
        <p:spPr/>
        <p:txBody>
          <a:bodyPr/>
          <a:lstStyle/>
          <a:p>
            <a:pPr eaLnBrk="1" hangingPunct="1"/>
            <a:r>
              <a:rPr lang="en-US" altLang="en-US" b="1"/>
              <a:t>AUTRES PLANS D'ÉCHANTILLONNAGE</a:t>
            </a:r>
          </a:p>
        </p:txBody>
      </p:sp>
      <p:pic>
        <p:nvPicPr>
          <p:cNvPr id="35843" name="Content Placeholder 4">
            <a:extLst>
              <a:ext uri="{FF2B5EF4-FFF2-40B4-BE49-F238E27FC236}">
                <a16:creationId xmlns:a16="http://schemas.microsoft.com/office/drawing/2014/main" id="{2526E8B1-31DD-414F-8BD8-D673B6DB6DC4}"/>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810000" y="2314575"/>
            <a:ext cx="2576513" cy="2576513"/>
          </a:xfrm>
        </p:spPr>
      </p:pic>
      <p:pic>
        <p:nvPicPr>
          <p:cNvPr id="35844" name="Content Placeholder 4">
            <a:extLst>
              <a:ext uri="{FF2B5EF4-FFF2-40B4-BE49-F238E27FC236}">
                <a16:creationId xmlns:a16="http://schemas.microsoft.com/office/drawing/2014/main" id="{8E0DF751-BF76-BA48-91E1-36C64E853723}"/>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990600" y="2312988"/>
            <a:ext cx="2581275" cy="2581275"/>
          </a:xfrm>
        </p:spPr>
      </p:pic>
      <p:pic>
        <p:nvPicPr>
          <p:cNvPr id="35845" name="Content Placeholder 4">
            <a:extLst>
              <a:ext uri="{FF2B5EF4-FFF2-40B4-BE49-F238E27FC236}">
                <a16:creationId xmlns:a16="http://schemas.microsoft.com/office/drawing/2014/main" id="{A5230064-3ABA-B346-9B74-DDC8DAAC1309}"/>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9444038" y="2314575"/>
            <a:ext cx="2576512" cy="2576513"/>
          </a:xfrm>
        </p:spPr>
      </p:pic>
      <p:pic>
        <p:nvPicPr>
          <p:cNvPr id="35846" name="Content Placeholder 4">
            <a:extLst>
              <a:ext uri="{FF2B5EF4-FFF2-40B4-BE49-F238E27FC236}">
                <a16:creationId xmlns:a16="http://schemas.microsoft.com/office/drawing/2014/main" id="{446CDF9B-C002-7D4C-8D27-2267954532BE}"/>
              </a:ext>
            </a:extLst>
          </p:cNvPr>
          <p:cNvPicPr>
            <a:picLocks noGrp="1" noChangeAspect="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6624638" y="2312988"/>
            <a:ext cx="2581275" cy="2581275"/>
          </a:xfrm>
        </p:spPr>
      </p:pic>
      <p:sp>
        <p:nvSpPr>
          <p:cNvPr id="35847" name="Rectangle 7">
            <a:extLst>
              <a:ext uri="{FF2B5EF4-FFF2-40B4-BE49-F238E27FC236}">
                <a16:creationId xmlns:a16="http://schemas.microsoft.com/office/drawing/2014/main" id="{9375FCF6-2ED7-EF4F-8D20-6349FDA37079}"/>
              </a:ext>
            </a:extLst>
          </p:cNvPr>
          <p:cNvSpPr>
            <a:spLocks noChangeArrowheads="1"/>
          </p:cNvSpPr>
          <p:nvPr/>
        </p:nvSpPr>
        <p:spPr bwMode="auto">
          <a:xfrm>
            <a:off x="990600" y="4891088"/>
            <a:ext cx="258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000">
                <a:solidFill>
                  <a:schemeClr val="tx2"/>
                </a:solidFill>
                <a:latin typeface="Dagny OT" panose="020B0504020201020104" pitchFamily="34" charset="77"/>
              </a:rPr>
              <a:t>Échantillonnage en grappes</a:t>
            </a:r>
          </a:p>
        </p:txBody>
      </p:sp>
      <p:sp>
        <p:nvSpPr>
          <p:cNvPr id="35848" name="Rectangle 8">
            <a:extLst>
              <a:ext uri="{FF2B5EF4-FFF2-40B4-BE49-F238E27FC236}">
                <a16:creationId xmlns:a16="http://schemas.microsoft.com/office/drawing/2014/main" id="{AAADECC9-5F40-5C46-A3B8-930D072A1000}"/>
              </a:ext>
            </a:extLst>
          </p:cNvPr>
          <p:cNvSpPr>
            <a:spLocks noChangeArrowheads="1"/>
          </p:cNvSpPr>
          <p:nvPr/>
        </p:nvSpPr>
        <p:spPr bwMode="auto">
          <a:xfrm>
            <a:off x="3805238" y="4891088"/>
            <a:ext cx="258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000">
                <a:solidFill>
                  <a:schemeClr val="tx2"/>
                </a:solidFill>
                <a:latin typeface="Dagny OT" panose="020B0504020201020104" pitchFamily="34" charset="77"/>
              </a:rPr>
              <a:t>Échantillonnage à plusieurs degrés</a:t>
            </a:r>
          </a:p>
        </p:txBody>
      </p:sp>
      <p:sp>
        <p:nvSpPr>
          <p:cNvPr id="35849" name="Rectangle 9">
            <a:extLst>
              <a:ext uri="{FF2B5EF4-FFF2-40B4-BE49-F238E27FC236}">
                <a16:creationId xmlns:a16="http://schemas.microsoft.com/office/drawing/2014/main" id="{32B6F4F3-937D-1441-B585-F74343910C72}"/>
              </a:ext>
            </a:extLst>
          </p:cNvPr>
          <p:cNvSpPr>
            <a:spLocks noChangeArrowheads="1"/>
          </p:cNvSpPr>
          <p:nvPr/>
        </p:nvSpPr>
        <p:spPr bwMode="auto">
          <a:xfrm>
            <a:off x="6624638" y="4891088"/>
            <a:ext cx="258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sz="2000">
                <a:solidFill>
                  <a:schemeClr val="tx2"/>
                </a:solidFill>
                <a:latin typeface="Dagny OT" panose="020B0504020201020104" pitchFamily="34" charset="77"/>
              </a:rPr>
              <a:t>Échantillonnage à plusieurs phases</a:t>
            </a:r>
          </a:p>
        </p:txBody>
      </p:sp>
      <p:sp>
        <p:nvSpPr>
          <p:cNvPr id="35850" name="Rectangle 10">
            <a:extLst>
              <a:ext uri="{FF2B5EF4-FFF2-40B4-BE49-F238E27FC236}">
                <a16:creationId xmlns:a16="http://schemas.microsoft.com/office/drawing/2014/main" id="{9A67E541-44C3-B940-908E-C17DE9B79740}"/>
              </a:ext>
            </a:extLst>
          </p:cNvPr>
          <p:cNvSpPr>
            <a:spLocks noChangeArrowheads="1"/>
          </p:cNvSpPr>
          <p:nvPr/>
        </p:nvSpPr>
        <p:spPr bwMode="auto">
          <a:xfrm>
            <a:off x="9439275" y="4891088"/>
            <a:ext cx="258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000">
                <a:solidFill>
                  <a:schemeClr val="tx2"/>
                </a:solidFill>
                <a:latin typeface="Dagny OT" panose="020B0504020201020104" pitchFamily="34" charset="77"/>
              </a:rPr>
              <a:t>Échantillonnage répété</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fr-CA" sz="6000" dirty="0"/>
              <a:t>MOISSONNAGE DU WEB et </a:t>
            </a:r>
            <a:r>
              <a:rPr lang="fr-FR" sz="6000" dirty="0"/>
              <a:t>ET COLLECTE AUTOMATISÉE DE DONNÉES</a:t>
            </a:r>
            <a:endParaRPr lang="en-US" sz="6000" dirty="0"/>
          </a:p>
        </p:txBody>
      </p:sp>
      <p:sp>
        <p:nvSpPr>
          <p:cNvPr id="36867" name="Text Placeholder 2">
            <a:extLst>
              <a:ext uri="{FF2B5EF4-FFF2-40B4-BE49-F238E27FC236}">
                <a16:creationId xmlns:a16="http://schemas.microsoft.com/office/drawing/2014/main" id="{9D0D6F3C-897A-0442-B3BF-C2B89642B4FC}"/>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a:t>COLLECTE ET GESTION DES DONNÉES</a:t>
            </a:r>
            <a:endParaRPr lang="en-US" altLang="en-US"/>
          </a:p>
        </p:txBody>
      </p:sp>
      <p:sp>
        <p:nvSpPr>
          <p:cNvPr id="36868" name="Rectangle 3">
            <a:extLst>
              <a:ext uri="{FF2B5EF4-FFF2-40B4-BE49-F238E27FC236}">
                <a16:creationId xmlns:a16="http://schemas.microsoft.com/office/drawing/2014/main" id="{9A56D1AB-3088-614B-80DF-0F0C4F4784C3}"/>
              </a:ext>
            </a:extLst>
          </p:cNvPr>
          <p:cNvSpPr>
            <a:spLocks noChangeArrowheads="1"/>
          </p:cNvSpPr>
          <p:nvPr/>
        </p:nvSpPr>
        <p:spPr bwMode="auto">
          <a:xfrm>
            <a:off x="53975" y="5319713"/>
            <a:ext cx="3521075"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a:solidFill>
                  <a:schemeClr val="tx2"/>
                </a:solidFill>
                <a:latin typeface="Dagny OT" panose="020B0504020201020104" pitchFamily="34" charset="77"/>
                <a:ea typeface="Helvetica Light" panose="020B0403020202020204" pitchFamily="34" charset="0"/>
                <a:cs typeface="Helvetica Light" panose="020B0403020202020204" pitchFamily="34" charset="0"/>
              </a:rPr>
              <a:t>« Les rues du Web sont pavées de données qui n’attendent que d'être recueillies. »</a:t>
            </a:r>
          </a:p>
          <a:p>
            <a:pPr algn="ctr" eaLnBrk="1" hangingPunct="1"/>
            <a:endParaRPr lang="en-US" altLang="en-US" sz="100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r" eaLnBrk="1" hangingPunct="1"/>
            <a:r>
              <a:rPr lang="en-US" altLang="en-US" sz="140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Munzart, Rubba, Meissner, Nyhuis, Automated Data Collection with R</a:t>
            </a:r>
          </a:p>
          <a:p>
            <a:pPr algn="r" eaLnBrk="1" hangingPunct="1"/>
            <a:endParaRPr lang="en-US" altLang="en-US" sz="20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B790D62-85E9-B247-8DEF-8D93B0B270E5}"/>
              </a:ext>
            </a:extLst>
          </p:cNvPr>
          <p:cNvSpPr>
            <a:spLocks noGrp="1"/>
          </p:cNvSpPr>
          <p:nvPr>
            <p:ph type="title"/>
          </p:nvPr>
        </p:nvSpPr>
        <p:spPr/>
        <p:txBody>
          <a:bodyPr/>
          <a:lstStyle/>
          <a:p>
            <a:pPr eaLnBrk="1" hangingPunct="1"/>
            <a:r>
              <a:rPr lang="en-CA" altLang="en-US" b="1" dirty="0"/>
              <a:t>WORLD WIDE WEB (</a:t>
            </a:r>
            <a:r>
              <a:rPr lang="fr-CA" b="1" dirty="0"/>
              <a:t>« LA TOILE »</a:t>
            </a:r>
            <a:r>
              <a:rPr lang="en-CA" altLang="en-US" b="1" dirty="0"/>
              <a:t>)</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a:xfrm>
            <a:off x="1371600" y="2286000"/>
            <a:ext cx="9810206" cy="3581400"/>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0"/>
              </a:rPr>
              <a:t>La façon dont nous </a:t>
            </a:r>
            <a:r>
              <a:rPr lang="fr-FR" sz="2400" b="1" dirty="0">
                <a:latin typeface="Dagny OT" panose="020B0504020201020104" pitchFamily="34" charset="0"/>
              </a:rPr>
              <a:t>partageons</a:t>
            </a:r>
            <a:r>
              <a:rPr lang="fr-FR" sz="2400" dirty="0">
                <a:latin typeface="Dagny OT" panose="020B0504020201020104" pitchFamily="34" charset="0"/>
              </a:rPr>
              <a:t>, </a:t>
            </a:r>
            <a:r>
              <a:rPr lang="fr-FR" sz="2400" b="1" dirty="0">
                <a:latin typeface="Dagny OT" panose="020B0504020201020104" pitchFamily="34" charset="0"/>
              </a:rPr>
              <a:t>collectons</a:t>
            </a:r>
            <a:r>
              <a:rPr lang="fr-FR" sz="2400" dirty="0">
                <a:latin typeface="Dagny OT" panose="020B0504020201020104" pitchFamily="34" charset="0"/>
              </a:rPr>
              <a:t>, et </a:t>
            </a:r>
            <a:r>
              <a:rPr lang="fr-FR" sz="2400" b="1" dirty="0">
                <a:latin typeface="Dagny OT" panose="020B0504020201020104" pitchFamily="34" charset="0"/>
              </a:rPr>
              <a:t>publions</a:t>
            </a:r>
            <a:r>
              <a:rPr lang="fr-FR" sz="2400" dirty="0">
                <a:latin typeface="Dagny OT" panose="020B0504020201020104" pitchFamily="34" charset="0"/>
              </a:rPr>
              <a:t> les données a changé au cours des dernières années en raison de l'omniprésence du World Wide Web (WWW).</a:t>
            </a:r>
          </a:p>
          <a:p>
            <a:pPr marL="0" indent="0" algn="just" eaLnBrk="1" fontAlgn="auto" hangingPunct="1">
              <a:lnSpc>
                <a:spcPct val="110000"/>
              </a:lnSpc>
              <a:buFont typeface="Franklin Gothic Book" panose="020B0503020102020204" pitchFamily="34" charset="0"/>
              <a:buNone/>
              <a:defRPr/>
            </a:pPr>
            <a:endParaRPr lang="fr-FR" sz="500" dirty="0">
              <a:latin typeface="Dagny OT" panose="020B0504020201020104" pitchFamily="34" charset="0"/>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0"/>
              </a:rPr>
              <a:t>Les </a:t>
            </a:r>
            <a:r>
              <a:rPr lang="fr-FR" sz="2400" b="1" dirty="0">
                <a:latin typeface="Dagny OT" panose="020B0504020201020104" pitchFamily="34" charset="0"/>
              </a:rPr>
              <a:t>entreprises privées</a:t>
            </a:r>
            <a:r>
              <a:rPr lang="fr-FR" sz="2400" dirty="0">
                <a:latin typeface="Dagny OT" panose="020B0504020201020104" pitchFamily="34" charset="0"/>
              </a:rPr>
              <a:t>, les </a:t>
            </a:r>
            <a:r>
              <a:rPr lang="fr-FR" sz="2400" b="1" dirty="0">
                <a:latin typeface="Dagny OT" panose="020B0504020201020104" pitchFamily="34" charset="0"/>
              </a:rPr>
              <a:t>gouvernements</a:t>
            </a:r>
            <a:r>
              <a:rPr lang="fr-FR" sz="2400" dirty="0">
                <a:latin typeface="Dagny OT" panose="020B0504020201020104" pitchFamily="34" charset="0"/>
              </a:rPr>
              <a:t> et les </a:t>
            </a:r>
            <a:r>
              <a:rPr lang="fr-FR" sz="2400" b="1" dirty="0">
                <a:latin typeface="Dagny OT" panose="020B0504020201020104" pitchFamily="34" charset="0"/>
              </a:rPr>
              <a:t>utilisateurs individuels</a:t>
            </a:r>
            <a:r>
              <a:rPr lang="fr-FR" sz="2400" dirty="0">
                <a:latin typeface="Dagny OT" panose="020B0504020201020104" pitchFamily="34" charset="0"/>
              </a:rPr>
              <a:t> publient et partagent toutes sortes de données et d'informations.  </a:t>
            </a:r>
          </a:p>
          <a:p>
            <a:pPr marL="0" indent="0" algn="just" eaLnBrk="1" fontAlgn="auto" hangingPunct="1">
              <a:lnSpc>
                <a:spcPct val="110000"/>
              </a:lnSpc>
              <a:buFont typeface="Franklin Gothic Book" panose="020B0503020102020204" pitchFamily="34" charset="0"/>
              <a:buNone/>
              <a:defRPr/>
            </a:pPr>
            <a:endParaRPr lang="fr-FR" sz="500" dirty="0">
              <a:latin typeface="Dagny OT" panose="020B0504020201020104" pitchFamily="34" charset="0"/>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0"/>
              </a:rPr>
              <a:t>À chaque instant, de nouveaux canaux génèrent de grandes quantités de données sur le comportement humain.</a:t>
            </a:r>
            <a:endParaRPr lang="en-CA" sz="2400" dirty="0">
              <a:latin typeface="Dagny OT" panose="020B0504020201020104" pitchFamily="34" charset="0"/>
            </a:endParaRP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4F5C57D0-672F-1443-B364-690A781CACE8}"/>
              </a:ext>
            </a:extLst>
          </p:cNvPr>
          <p:cNvSpPr>
            <a:spLocks noGrp="1"/>
          </p:cNvSpPr>
          <p:nvPr>
            <p:ph type="title"/>
          </p:nvPr>
        </p:nvSpPr>
        <p:spPr/>
        <p:txBody>
          <a:bodyPr/>
          <a:lstStyle/>
          <a:p>
            <a:pPr eaLnBrk="1" hangingPunct="1"/>
            <a:r>
              <a:rPr lang="en-CA" altLang="en-US" b="1"/>
              <a:t>WORLD WIDE WEB</a:t>
            </a:r>
          </a:p>
        </p:txBody>
      </p:sp>
      <p:sp>
        <p:nvSpPr>
          <p:cNvPr id="38915" name="Content Placeholder 2">
            <a:extLst>
              <a:ext uri="{FF2B5EF4-FFF2-40B4-BE49-F238E27FC236}">
                <a16:creationId xmlns:a16="http://schemas.microsoft.com/office/drawing/2014/main" id="{E894747B-5A4B-B542-BA53-ECB951F261A8}"/>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Il fut un temps, assez récent, où tant la rareté des données que leur inaccessibilité constituaient un problème pour les chercheurs et les décideurs. Tel n’est </a:t>
            </a:r>
            <a:r>
              <a:rPr lang="fr-FR" altLang="en-US" sz="2400" b="1" dirty="0">
                <a:latin typeface="Dagny OT" panose="020B0504020201020104" pitchFamily="34" charset="77"/>
              </a:rPr>
              <a:t>manifestement</a:t>
            </a:r>
            <a:r>
              <a:rPr lang="fr-FR" altLang="en-US" sz="2400" dirty="0">
                <a:latin typeface="Dagny OT" panose="020B0504020201020104" pitchFamily="34" charset="77"/>
              </a:rPr>
              <a:t> plus le cas désormais. </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L’abondance des données présente son propre lot de problèmes particuliers :</a:t>
            </a:r>
          </a:p>
          <a:p>
            <a:pPr lvl="1" algn="just" eaLnBrk="1" hangingPunct="1">
              <a:lnSpc>
                <a:spcPct val="100000"/>
              </a:lnSpc>
              <a:buFont typeface="Wingdings" pitchFamily="2" charset="2"/>
              <a:buChar char="§"/>
            </a:pPr>
            <a:r>
              <a:rPr lang="fr-FR" altLang="en-US" i="0" dirty="0">
                <a:latin typeface="Dagny OT" panose="020B0504020201020104" pitchFamily="34" charset="77"/>
              </a:rPr>
              <a:t>des masses de données enchevêtrées</a:t>
            </a:r>
          </a:p>
          <a:p>
            <a:pPr lvl="1" algn="just" eaLnBrk="1" hangingPunct="1">
              <a:lnSpc>
                <a:spcPct val="100000"/>
              </a:lnSpc>
              <a:buFont typeface="Wingdings" pitchFamily="2" charset="2"/>
              <a:buChar char="§"/>
            </a:pPr>
            <a:r>
              <a:rPr lang="fr-FR" altLang="en-US" i="0" dirty="0">
                <a:latin typeface="Dagny OT" panose="020B0504020201020104" pitchFamily="34" charset="77"/>
              </a:rPr>
              <a:t>les méthodes classiques de collecte des données et les techniques usuelles d’analyse des données (en petites quantités) peuvent ne plus suffire aujourd’hui </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a:extLst>
              <a:ext uri="{FF2B5EF4-FFF2-40B4-BE49-F238E27FC236}">
                <a16:creationId xmlns:a16="http://schemas.microsoft.com/office/drawing/2014/main" id="{C2767443-C8C3-9040-8BF7-54F58FA9A275}"/>
              </a:ext>
            </a:extLst>
          </p:cNvPr>
          <p:cNvSpPr>
            <a:spLocks noGrp="1"/>
          </p:cNvSpPr>
          <p:nvPr>
            <p:ph type="title"/>
          </p:nvPr>
        </p:nvSpPr>
        <p:spPr/>
        <p:txBody>
          <a:bodyPr/>
          <a:lstStyle/>
          <a:p>
            <a:pPr eaLnBrk="1" hangingPunct="1"/>
            <a:r>
              <a:rPr lang="en-CA" altLang="en-US" b="1"/>
              <a:t>OBJECTIF</a:t>
            </a:r>
          </a:p>
        </p:txBody>
      </p:sp>
      <p:sp>
        <p:nvSpPr>
          <p:cNvPr id="10243" name="Content Placeholder 4">
            <a:extLst>
              <a:ext uri="{FF2B5EF4-FFF2-40B4-BE49-F238E27FC236}">
                <a16:creationId xmlns:a16="http://schemas.microsoft.com/office/drawing/2014/main" id="{662F2DEA-CFEE-A346-AAAE-27DE6A224AA9}"/>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Nous recherchons des données qui peuvent </a:t>
            </a:r>
            <a:r>
              <a:rPr lang="en-CA" altLang="en-US" sz="2400" dirty="0">
                <a:latin typeface="Dagny OT" panose="020B0504020201020104" pitchFamily="34" charset="77"/>
              </a:rPr>
              <a:t>:</a:t>
            </a:r>
          </a:p>
          <a:p>
            <a:pPr lvl="1" algn="just" eaLnBrk="1" hangingPunct="1">
              <a:lnSpc>
                <a:spcPct val="100000"/>
              </a:lnSpc>
              <a:buFont typeface="Wingdings" pitchFamily="2" charset="2"/>
              <a:buChar char="§"/>
            </a:pPr>
            <a:r>
              <a:rPr lang="fr-FR" altLang="en-US" i="0" dirty="0">
                <a:latin typeface="Dagny OT" panose="020B0504020201020104" pitchFamily="34" charset="77"/>
              </a:rPr>
              <a:t>fournir un </a:t>
            </a:r>
            <a:r>
              <a:rPr lang="fr-FR" altLang="en-US" b="1" i="0" dirty="0">
                <a:latin typeface="Dagny OT" panose="020B0504020201020104" pitchFamily="34" charset="77"/>
              </a:rPr>
              <a:t>aperçu légitime </a:t>
            </a:r>
            <a:r>
              <a:rPr lang="fr-FR" altLang="en-US" i="0" dirty="0">
                <a:latin typeface="Dagny OT" panose="020B0504020201020104" pitchFamily="34" charset="77"/>
              </a:rPr>
              <a:t>de notre système d'intérêt ;</a:t>
            </a:r>
          </a:p>
          <a:p>
            <a:pPr lvl="1" algn="just" eaLnBrk="1" hangingPunct="1">
              <a:lnSpc>
                <a:spcPct val="100000"/>
              </a:lnSpc>
              <a:buFont typeface="Wingdings" pitchFamily="2" charset="2"/>
              <a:buChar char="§"/>
            </a:pPr>
            <a:r>
              <a:rPr lang="fr-FR" altLang="en-US" i="0" dirty="0">
                <a:latin typeface="Dagny OT" panose="020B0504020201020104" pitchFamily="34" charset="77"/>
              </a:rPr>
              <a:t>fournir des réponses </a:t>
            </a:r>
            <a:r>
              <a:rPr lang="fr-FR" altLang="en-US" b="1" i="0" dirty="0">
                <a:latin typeface="Dagny OT" panose="020B0504020201020104" pitchFamily="34" charset="77"/>
              </a:rPr>
              <a:t>correctes</a:t>
            </a:r>
            <a:r>
              <a:rPr lang="fr-FR" altLang="en-US" i="0" dirty="0">
                <a:latin typeface="Dagny OT" panose="020B0504020201020104" pitchFamily="34" charset="77"/>
              </a:rPr>
              <a:t> et </a:t>
            </a:r>
            <a:r>
              <a:rPr lang="fr-FR" altLang="en-US" b="1" i="0" dirty="0">
                <a:latin typeface="Dagny OT" panose="020B0504020201020104" pitchFamily="34" charset="77"/>
              </a:rPr>
              <a:t>précises</a:t>
            </a:r>
            <a:r>
              <a:rPr lang="fr-FR" altLang="en-US" i="0" dirty="0">
                <a:latin typeface="Dagny OT" panose="020B0504020201020104" pitchFamily="34" charset="77"/>
              </a:rPr>
              <a:t> aux questions pertinentes ;</a:t>
            </a:r>
          </a:p>
          <a:p>
            <a:pPr lvl="1" algn="just" eaLnBrk="1" hangingPunct="1">
              <a:lnSpc>
                <a:spcPct val="100000"/>
              </a:lnSpc>
              <a:buFont typeface="Wingdings" pitchFamily="2" charset="2"/>
              <a:buChar char="§"/>
            </a:pPr>
            <a:r>
              <a:rPr lang="fr-FR" altLang="en-US" b="1" i="0" dirty="0">
                <a:latin typeface="Dagny OT" panose="020B0504020201020104" pitchFamily="34" charset="77"/>
              </a:rPr>
              <a:t>soutenir</a:t>
            </a:r>
            <a:r>
              <a:rPr lang="fr-FR" altLang="en-US" i="0" dirty="0">
                <a:latin typeface="Dagny OT" panose="020B0504020201020104" pitchFamily="34" charset="77"/>
              </a:rPr>
              <a:t> l'élaboration de conclusions </a:t>
            </a:r>
            <a:r>
              <a:rPr lang="fr-FR" altLang="en-US" b="1" i="0" dirty="0">
                <a:latin typeface="Dagny OT" panose="020B0504020201020104" pitchFamily="34" charset="77"/>
              </a:rPr>
              <a:t>valables</a:t>
            </a:r>
            <a:r>
              <a:rPr lang="fr-FR" altLang="en-US" i="0" dirty="0">
                <a:latin typeface="Dagny OT" panose="020B0504020201020104" pitchFamily="34" charset="77"/>
              </a:rPr>
              <a:t>, avec la capacité de </a:t>
            </a:r>
            <a:r>
              <a:rPr lang="fr-FR" altLang="en-US" b="1" i="0" dirty="0">
                <a:latin typeface="Dagny OT" panose="020B0504020201020104" pitchFamily="34" charset="77"/>
              </a:rPr>
              <a:t>qualifier/quantifier</a:t>
            </a:r>
            <a:r>
              <a:rPr lang="fr-FR" altLang="en-US" i="0" dirty="0">
                <a:latin typeface="Dagny OT" panose="020B0504020201020104" pitchFamily="34" charset="77"/>
              </a:rPr>
              <a:t> ces conclusions en termes de portée et de précision.</a:t>
            </a:r>
            <a:endParaRPr lang="en-CA"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Cela ne peut se faire sans la mise en place d'un </a:t>
            </a:r>
            <a:r>
              <a:rPr lang="fr-FR" altLang="en-US" sz="2400" b="1" dirty="0">
                <a:latin typeface="Dagny OT" panose="020B0504020201020104" pitchFamily="34" charset="77"/>
              </a:rPr>
              <a:t>plan d'étude </a:t>
            </a:r>
            <a:r>
              <a:rPr lang="fr-FR" altLang="en-US" sz="2400" dirty="0">
                <a:latin typeface="Dagny OT" panose="020B0504020201020104" pitchFamily="34" charset="77"/>
              </a:rPr>
              <a:t>: quelles données devons-nous collecter, et comment les collecter ? </a:t>
            </a:r>
            <a:endParaRPr lang="en-CA" altLang="en-US" sz="2400" dirty="0">
              <a:latin typeface="Dagny OT" panose="020B0504020201020104" pitchFamily="34" charset="77"/>
            </a:endParaRPr>
          </a:p>
        </p:txBody>
      </p:sp>
      <p:pic>
        <p:nvPicPr>
          <p:cNvPr id="4" name="Picture 3">
            <a:extLst>
              <a:ext uri="{FF2B5EF4-FFF2-40B4-BE49-F238E27FC236}">
                <a16:creationId xmlns:a16="http://schemas.microsoft.com/office/drawing/2014/main" id="{344ED42A-8E8E-4FB7-AF15-4B7AB11C5423}"/>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CDBBB3D1-52DC-8F46-92C9-574BC45104A4}"/>
              </a:ext>
            </a:extLst>
          </p:cNvPr>
          <p:cNvSpPr>
            <a:spLocks noGrp="1"/>
          </p:cNvSpPr>
          <p:nvPr>
            <p:ph type="title"/>
          </p:nvPr>
        </p:nvSpPr>
        <p:spPr/>
        <p:txBody>
          <a:bodyPr/>
          <a:lstStyle/>
          <a:p>
            <a:pPr eaLnBrk="1" hangingPunct="1"/>
            <a:r>
              <a:rPr lang="fr-FR" altLang="en-US" b="1"/>
              <a:t>EXEMPLE DE MOISSONNAGE DU WEB – NOUVEAU TÉLÉPHONE</a:t>
            </a:r>
            <a:endParaRPr lang="en-CA" altLang="en-US" b="1"/>
          </a:p>
        </p:txBody>
      </p:sp>
      <p:sp>
        <p:nvSpPr>
          <p:cNvPr id="2" name="Content Placeholder 1">
            <a:extLst>
              <a:ext uri="{FF2B5EF4-FFF2-40B4-BE49-F238E27FC236}">
                <a16:creationId xmlns:a16="http://schemas.microsoft.com/office/drawing/2014/main" id="{952CDC88-E016-4487-B064-BA5568DBF99C}"/>
              </a:ext>
            </a:extLst>
          </p:cNvPr>
          <p:cNvSpPr>
            <a:spLocks noGrp="1"/>
          </p:cNvSpPr>
          <p:nvPr>
            <p:ph idx="1"/>
          </p:nvPr>
        </p:nvSpPr>
        <p:spPr/>
        <p:txBody>
          <a:bodyPr/>
          <a:lstStyle/>
          <a:p>
            <a:pPr algn="just" eaLnBrk="1" hangingPunct="1">
              <a:lnSpc>
                <a:spcPct val="100000"/>
              </a:lnSpc>
              <a:spcBef>
                <a:spcPct val="20000"/>
              </a:spcBef>
              <a:spcAft>
                <a:spcPts val="600"/>
              </a:spcAft>
              <a:buClr>
                <a:srgbClr val="8AB833"/>
              </a:buClr>
              <a:buSzPct val="92000"/>
              <a:buFont typeface="Wingdings 2" pitchFamily="2" charset="2"/>
              <a:buNone/>
            </a:pPr>
            <a:r>
              <a:rPr lang="fr-CA" altLang="en-US" dirty="0">
                <a:latin typeface="Dagny OT" panose="020B0504020201020104" pitchFamily="34" charset="77"/>
              </a:rPr>
              <a:t>Supposons que nous voulons savoir ce que la population pense d’un nouveau téléphone. Approche standard : étude de marché (e.g. sondage téléphonique, système de récompenses, etc.).</a:t>
            </a:r>
            <a:endParaRPr lang="fr-CA" altLang="en-US" b="1" dirty="0">
              <a:latin typeface="Dagny OT" panose="020B0504020201020104" pitchFamily="34" charset="77"/>
            </a:endParaRPr>
          </a:p>
          <a:p>
            <a:pPr algn="just" eaLnBrk="1" hangingPunct="1">
              <a:lnSpc>
                <a:spcPct val="100000"/>
              </a:lnSpc>
              <a:spcBef>
                <a:spcPct val="20000"/>
              </a:spcBef>
              <a:spcAft>
                <a:spcPts val="600"/>
              </a:spcAft>
              <a:buClr>
                <a:srgbClr val="8AB833"/>
              </a:buClr>
              <a:buSzPct val="92000"/>
              <a:buFont typeface="Wingdings 2" pitchFamily="2" charset="2"/>
              <a:buNone/>
            </a:pPr>
            <a:endParaRPr lang="fr-CA" altLang="en-US" sz="500" b="1" dirty="0">
              <a:latin typeface="Dagny OT" panose="020B0504020201020104" pitchFamily="34" charset="77"/>
            </a:endParaRPr>
          </a:p>
          <a:p>
            <a:pPr algn="just" eaLnBrk="1" hangingPunct="1">
              <a:lnSpc>
                <a:spcPct val="100000"/>
              </a:lnSpc>
              <a:spcBef>
                <a:spcPct val="20000"/>
              </a:spcBef>
              <a:spcAft>
                <a:spcPts val="600"/>
              </a:spcAft>
              <a:buClr>
                <a:srgbClr val="8AB833"/>
              </a:buClr>
              <a:buSzPct val="92000"/>
              <a:buFont typeface="Wingdings 2" pitchFamily="2" charset="2"/>
              <a:buNone/>
            </a:pPr>
            <a:r>
              <a:rPr lang="fr-CA" altLang="en-US" b="1" dirty="0">
                <a:latin typeface="Dagny OT" panose="020B0504020201020104" pitchFamily="34" charset="77"/>
              </a:rPr>
              <a:t>Pièges :</a:t>
            </a:r>
          </a:p>
          <a:p>
            <a:pPr lvl="1" algn="just" eaLnBrk="1" hangingPunct="1">
              <a:lnSpc>
                <a:spcPct val="100000"/>
              </a:lnSpc>
              <a:spcBef>
                <a:spcPct val="20000"/>
              </a:spcBef>
              <a:spcAft>
                <a:spcPts val="600"/>
              </a:spcAft>
              <a:buSzPct val="92000"/>
              <a:buFont typeface="Wingdings 2" pitchFamily="2" charset="2"/>
              <a:buChar char=""/>
            </a:pPr>
            <a:r>
              <a:rPr lang="fr-CA" altLang="en-US" sz="1800" i="0" dirty="0">
                <a:latin typeface="Dagny OT" panose="020B0504020201020104" pitchFamily="34" charset="77"/>
              </a:rPr>
              <a:t>échantillon non représentatif : il se pourrait que l’échantillon sélectionné ne représente pas la population visée</a:t>
            </a:r>
          </a:p>
          <a:p>
            <a:pPr lvl="1" algn="just" eaLnBrk="1" hangingPunct="1">
              <a:lnSpc>
                <a:spcPct val="100000"/>
              </a:lnSpc>
              <a:spcBef>
                <a:spcPct val="20000"/>
              </a:spcBef>
              <a:spcAft>
                <a:spcPts val="600"/>
              </a:spcAft>
              <a:buSzPct val="92000"/>
              <a:buFont typeface="Wingdings 2" pitchFamily="2" charset="2"/>
              <a:buChar char=""/>
            </a:pPr>
            <a:r>
              <a:rPr lang="fr-CA" altLang="en-US" sz="1800" i="0" dirty="0">
                <a:latin typeface="Dagny OT" panose="020B0504020201020104" pitchFamily="34" charset="77"/>
              </a:rPr>
              <a:t>non-réponse systématique : les personnes qui n’aiment pas les sondages téléphoniques pourraient être moins (ou plus) portées à ne pas aimer le nouveau téléphone  </a:t>
            </a:r>
          </a:p>
          <a:p>
            <a:pPr lvl="1" algn="just" eaLnBrk="1" hangingPunct="1">
              <a:lnSpc>
                <a:spcPct val="100000"/>
              </a:lnSpc>
              <a:spcBef>
                <a:spcPct val="20000"/>
              </a:spcBef>
              <a:spcAft>
                <a:spcPts val="600"/>
              </a:spcAft>
              <a:buSzPct val="92000"/>
              <a:buFont typeface="Wingdings 2" pitchFamily="2" charset="2"/>
              <a:buChar char=""/>
            </a:pPr>
            <a:r>
              <a:rPr lang="fr-CA" altLang="en-US" sz="1800" i="0" dirty="0">
                <a:latin typeface="Dagny OT" panose="020B0504020201020104" pitchFamily="34" charset="77"/>
              </a:rPr>
              <a:t>erreur de couverture : à titre d’exemple, il serait impossible de joindre les personnes qui ne disposeraient pas d’un téléphone filaire</a:t>
            </a:r>
          </a:p>
          <a:p>
            <a:pPr lvl="1" algn="just" eaLnBrk="1" hangingPunct="1">
              <a:lnSpc>
                <a:spcPct val="100000"/>
              </a:lnSpc>
              <a:spcBef>
                <a:spcPct val="20000"/>
              </a:spcBef>
              <a:spcAft>
                <a:spcPts val="600"/>
              </a:spcAft>
              <a:buSzPct val="92000"/>
              <a:buFont typeface="Wingdings 2" pitchFamily="2" charset="2"/>
              <a:buChar char=""/>
            </a:pPr>
            <a:r>
              <a:rPr lang="fr-CA" altLang="en-US" sz="1800" i="0" dirty="0">
                <a:latin typeface="Dagny OT" panose="020B0504020201020104" pitchFamily="34" charset="77"/>
              </a:rPr>
              <a:t>erreur de mesure : les questions du sondage fournissent-elles des renseignements convenant au problème posé? </a:t>
            </a: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32ED8EBA-E29D-7642-9E9D-1EDC99E9CFA9}"/>
              </a:ext>
            </a:extLst>
          </p:cNvPr>
          <p:cNvSpPr>
            <a:spLocks noGrp="1"/>
          </p:cNvSpPr>
          <p:nvPr>
            <p:ph type="title"/>
          </p:nvPr>
        </p:nvSpPr>
        <p:spPr/>
        <p:txBody>
          <a:bodyPr/>
          <a:lstStyle/>
          <a:p>
            <a:pPr eaLnBrk="1" hangingPunct="1"/>
            <a:r>
              <a:rPr lang="fr-FR" altLang="en-US" b="1"/>
              <a:t>EXEMPLE DE MOISSONNAGE DU WEB – NOUVEAU TÉLÉPHONE</a:t>
            </a:r>
            <a:endParaRPr lang="en-CA" altLang="en-US"/>
          </a:p>
        </p:txBody>
      </p:sp>
      <p:sp>
        <p:nvSpPr>
          <p:cNvPr id="5" name="Content Placeholder 2">
            <a:extLst>
              <a:ext uri="{FF2B5EF4-FFF2-40B4-BE49-F238E27FC236}">
                <a16:creationId xmlns:a16="http://schemas.microsoft.com/office/drawing/2014/main" id="{BFCCC0E3-186C-49BD-B68E-B8C70875F6EB}"/>
              </a:ext>
            </a:extLst>
          </p:cNvPr>
          <p:cNvSpPr>
            <a:spLocks noGrp="1"/>
          </p:cNvSpPr>
          <p:nvPr>
            <p:ph idx="1"/>
            <p:custDataLst>
              <p:tags r:id="rId1"/>
            </p:custDataLst>
          </p:nvPr>
        </p:nvSpPr>
        <p:spPr>
          <a:xfrm>
            <a:off x="1371599" y="2286000"/>
            <a:ext cx="10071463" cy="3581400"/>
          </a:xfrm>
        </p:spPr>
        <p:txBody>
          <a:bodyPr>
            <a:noAutofit/>
          </a:bodyPr>
          <a:lstStyle/>
          <a:p>
            <a:pPr marL="0" indent="0" algn="just" eaLnBrk="1" hangingPunct="1">
              <a:lnSpc>
                <a:spcPct val="100000"/>
              </a:lnSpc>
              <a:buFont typeface="Franklin Gothic Book" panose="020B0503020102020204" pitchFamily="34" charset="0"/>
              <a:buNone/>
              <a:defRPr/>
            </a:pPr>
            <a:r>
              <a:rPr lang="fr-CA" sz="2400" dirty="0">
                <a:latin typeface="Dagny OT" panose="020B0504020201020104"/>
              </a:rPr>
              <a:t>Ces solutions peuvent être </a:t>
            </a:r>
            <a:r>
              <a:rPr lang="fr-CA" sz="2400" b="1" dirty="0">
                <a:latin typeface="Dagny OT" panose="020B0504020201020104"/>
              </a:rPr>
              <a:t>onéreuses</a:t>
            </a:r>
            <a:r>
              <a:rPr lang="fr-CA" sz="2400" dirty="0">
                <a:latin typeface="Dagny OT" panose="020B0504020201020104"/>
              </a:rPr>
              <a:t>, </a:t>
            </a:r>
            <a:r>
              <a:rPr lang="fr-CA" sz="2400" b="1" dirty="0">
                <a:latin typeface="Dagny OT" panose="020B0504020201020104"/>
              </a:rPr>
              <a:t>chronophages</a:t>
            </a:r>
            <a:r>
              <a:rPr lang="fr-CA" sz="2400" dirty="0">
                <a:latin typeface="Dagny OT" panose="020B0504020201020104"/>
              </a:rPr>
              <a:t>, </a:t>
            </a:r>
            <a:r>
              <a:rPr lang="fr-CA" sz="2400" b="1" dirty="0">
                <a:latin typeface="Dagny OT" panose="020B0504020201020104"/>
              </a:rPr>
              <a:t>inefficaces</a:t>
            </a:r>
            <a:r>
              <a:rPr lang="fr-CA" sz="2400" dirty="0">
                <a:latin typeface="Dagny OT" panose="020B0504020201020104"/>
              </a:rPr>
              <a:t>. </a:t>
            </a:r>
          </a:p>
          <a:p>
            <a:pPr algn="just" eaLnBrk="1" hangingPunct="1">
              <a:lnSpc>
                <a:spcPct val="100000"/>
              </a:lnSpc>
              <a:defRPr/>
            </a:pPr>
            <a:endParaRPr lang="fr-CA" sz="400" dirty="0">
              <a:latin typeface="Dagny OT" panose="020B0504020201020104"/>
            </a:endParaRPr>
          </a:p>
          <a:p>
            <a:pPr marL="0" indent="0" algn="just" eaLnBrk="1" hangingPunct="1">
              <a:lnSpc>
                <a:spcPct val="100000"/>
              </a:lnSpc>
              <a:buFont typeface="Franklin Gothic Book" panose="020B0503020102020204" pitchFamily="34" charset="0"/>
              <a:buNone/>
              <a:defRPr/>
            </a:pPr>
            <a:r>
              <a:rPr lang="fr-CA" sz="2400" b="1" dirty="0">
                <a:latin typeface="Dagny OT" panose="020B0504020201020104"/>
              </a:rPr>
              <a:t>Variables de substitution</a:t>
            </a:r>
            <a:r>
              <a:rPr lang="fr-CA" sz="2400" dirty="0">
                <a:latin typeface="Dagny OT" panose="020B0504020201020104"/>
              </a:rPr>
              <a:t> – indicateurs qui sont étroitement reliés à la popularité du produit, sans mesurer directement celle-ci pour autant.</a:t>
            </a:r>
          </a:p>
          <a:p>
            <a:pPr algn="just" eaLnBrk="1" hangingPunct="1">
              <a:lnSpc>
                <a:spcPct val="100000"/>
              </a:lnSpc>
              <a:defRPr/>
            </a:pPr>
            <a:endParaRPr lang="fr-CA" sz="400" b="1" dirty="0">
              <a:latin typeface="Dagny OT" panose="020B0504020201020104"/>
            </a:endParaRPr>
          </a:p>
          <a:p>
            <a:pPr marL="0" indent="0" algn="just" eaLnBrk="1" hangingPunct="1">
              <a:lnSpc>
                <a:spcPct val="100000"/>
              </a:lnSpc>
              <a:buFont typeface="Franklin Gothic Book" panose="020B0503020102020204" pitchFamily="34" charset="0"/>
              <a:buNone/>
              <a:defRPr/>
            </a:pPr>
            <a:r>
              <a:rPr lang="fr-CA" sz="2400" dirty="0">
                <a:latin typeface="Dagny OT" panose="020B0504020201020104"/>
              </a:rPr>
              <a:t>Si </a:t>
            </a:r>
            <a:r>
              <a:rPr lang="fr-CA" sz="2400" b="1" dirty="0">
                <a:latin typeface="Dagny OT" panose="020B0504020201020104"/>
              </a:rPr>
              <a:t>popularité</a:t>
            </a:r>
            <a:r>
              <a:rPr lang="fr-CA" sz="2400" dirty="0">
                <a:latin typeface="Dagny OT" panose="020B0504020201020104"/>
              </a:rPr>
              <a:t> = grands groupes de gens préfèrent un produit par rapport à un produit concurrent, les statistiques de vente que l’on retrouve sur un site Web commercial pourraient constituer un substitut de la popularité. </a:t>
            </a:r>
          </a:p>
          <a:p>
            <a:pPr algn="just" eaLnBrk="1" hangingPunct="1">
              <a:lnSpc>
                <a:spcPct val="100000"/>
              </a:lnSpc>
              <a:defRPr/>
            </a:pPr>
            <a:endParaRPr lang="fr-CA" sz="400" dirty="0">
              <a:latin typeface="Dagny OT" panose="020B0504020201020104"/>
            </a:endParaRPr>
          </a:p>
          <a:p>
            <a:pPr marL="0" indent="0" algn="just" eaLnBrk="1" hangingPunct="1">
              <a:lnSpc>
                <a:spcPct val="100000"/>
              </a:lnSpc>
              <a:buFont typeface="Franklin Gothic Book" panose="020B0503020102020204" pitchFamily="34" charset="0"/>
              <a:buNone/>
              <a:defRPr/>
            </a:pPr>
            <a:r>
              <a:rPr lang="fr-CA" sz="2400" dirty="0">
                <a:latin typeface="Dagny OT" panose="020B0504020201020104"/>
              </a:rPr>
              <a:t>Les classements sur Amazon pourraient offrir une idée plus </a:t>
            </a:r>
            <a:r>
              <a:rPr lang="fr-CA" sz="2400" b="1" dirty="0">
                <a:latin typeface="Dagny OT" panose="020B0504020201020104"/>
              </a:rPr>
              <a:t>complète</a:t>
            </a:r>
            <a:r>
              <a:rPr lang="fr-CA" sz="2400" dirty="0">
                <a:latin typeface="Dagny OT" panose="020B0504020201020104"/>
              </a:rPr>
              <a:t> du marché par rapport à ce que permettrait d’obtenir un sondage classique.</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EFE7B14B-613E-0B48-9265-B2D4C71DC1D9}"/>
              </a:ext>
            </a:extLst>
          </p:cNvPr>
          <p:cNvSpPr>
            <a:spLocks noGrp="1"/>
          </p:cNvSpPr>
          <p:nvPr>
            <p:ph type="title"/>
          </p:nvPr>
        </p:nvSpPr>
        <p:spPr/>
        <p:txBody>
          <a:bodyPr/>
          <a:lstStyle/>
          <a:p>
            <a:pPr eaLnBrk="1" hangingPunct="1"/>
            <a:r>
              <a:rPr lang="fr-FR" altLang="en-US" b="1"/>
              <a:t>EXEMPLE DE MOISSONNAGE DU WEB – NOUVEAU TÉLÉPHONE</a:t>
            </a:r>
            <a:endParaRPr lang="en-CA" altLang="en-US"/>
          </a:p>
        </p:txBody>
      </p:sp>
      <p:sp>
        <p:nvSpPr>
          <p:cNvPr id="6" name="Content Placeholder 2">
            <a:extLst>
              <a:ext uri="{FF2B5EF4-FFF2-40B4-BE49-F238E27FC236}">
                <a16:creationId xmlns:a16="http://schemas.microsoft.com/office/drawing/2014/main" id="{BFCCC0E3-186C-49BD-B68E-B8C70875F6EB}"/>
              </a:ext>
            </a:extLst>
          </p:cNvPr>
          <p:cNvSpPr>
            <a:spLocks noGrp="1"/>
          </p:cNvSpPr>
          <p:nvPr>
            <p:ph idx="1"/>
            <p:custDataLst>
              <p:tags r:id="rId1"/>
            </p:custDataLst>
          </p:nvPr>
        </p:nvSpPr>
        <p:spPr>
          <a:xfrm>
            <a:off x="1371599" y="2286000"/>
            <a:ext cx="10019211" cy="3581400"/>
          </a:xfrm>
        </p:spPr>
        <p:txBody>
          <a:bodyPr>
            <a:normAutofit/>
          </a:bodyPr>
          <a:lstStyle/>
          <a:p>
            <a:pPr marL="0" indent="0" eaLnBrk="1" hangingPunct="1">
              <a:lnSpc>
                <a:spcPct val="100000"/>
              </a:lnSpc>
              <a:buFont typeface="Franklin Gothic Book" panose="020B0503020102020204" pitchFamily="34" charset="0"/>
              <a:buNone/>
              <a:defRPr/>
            </a:pPr>
            <a:r>
              <a:rPr lang="fr-CA" sz="2400" b="1" dirty="0">
                <a:latin typeface="Dagny OT" panose="020B0504020201020104"/>
              </a:rPr>
              <a:t>Représentativité </a:t>
            </a:r>
            <a:r>
              <a:rPr lang="fr-CA" sz="2400" dirty="0">
                <a:latin typeface="Dagny OT" panose="020B0504020201020104"/>
              </a:rPr>
              <a:t>des</a:t>
            </a:r>
            <a:r>
              <a:rPr lang="fr-CA" sz="2400" b="1" dirty="0">
                <a:latin typeface="Dagny OT" panose="020B0504020201020104"/>
              </a:rPr>
              <a:t> produits répertoriés</a:t>
            </a:r>
          </a:p>
          <a:p>
            <a:pPr lvl="1" eaLnBrk="1" hangingPunct="1">
              <a:lnSpc>
                <a:spcPct val="100000"/>
              </a:lnSpc>
              <a:buFont typeface="Wingdings" panose="05000000000000000000" pitchFamily="2" charset="2"/>
              <a:buChar char="§"/>
              <a:defRPr/>
            </a:pPr>
            <a:r>
              <a:rPr lang="fr-CA" i="0" dirty="0">
                <a:latin typeface="Dagny OT" panose="020B0504020201020104"/>
              </a:rPr>
              <a:t>Tous les téléphones sont-ils répertoriés? </a:t>
            </a:r>
          </a:p>
          <a:p>
            <a:pPr lvl="1" eaLnBrk="1" hangingPunct="1">
              <a:lnSpc>
                <a:spcPct val="100000"/>
              </a:lnSpc>
              <a:buFont typeface="Wingdings" panose="05000000000000000000" pitchFamily="2" charset="2"/>
              <a:buChar char="§"/>
              <a:defRPr/>
            </a:pPr>
            <a:r>
              <a:rPr lang="fr-CA" i="0" dirty="0">
                <a:latin typeface="Dagny OT" panose="020B0504020201020104"/>
              </a:rPr>
              <a:t>Si tel n’est pas le cas, est-ce parce que le site Web ne les vend pas? </a:t>
            </a:r>
          </a:p>
          <a:p>
            <a:pPr lvl="1" eaLnBrk="1" hangingPunct="1">
              <a:lnSpc>
                <a:spcPct val="100000"/>
              </a:lnSpc>
              <a:buFont typeface="Wingdings" panose="05000000000000000000" pitchFamily="2" charset="2"/>
              <a:buChar char="§"/>
              <a:defRPr/>
            </a:pPr>
            <a:r>
              <a:rPr lang="fr-CA" i="0" dirty="0">
                <a:latin typeface="Dagny OT" panose="020B0504020201020104"/>
              </a:rPr>
              <a:t>Y a-t-il une autre raison?</a:t>
            </a:r>
          </a:p>
          <a:p>
            <a:pPr eaLnBrk="1" hangingPunct="1">
              <a:lnSpc>
                <a:spcPct val="100000"/>
              </a:lnSpc>
              <a:defRPr/>
            </a:pPr>
            <a:endParaRPr lang="fr-CA" sz="200" i="1" dirty="0">
              <a:latin typeface="Dagny OT" panose="020B0504020201020104"/>
            </a:endParaRPr>
          </a:p>
          <a:p>
            <a:pPr marL="0" indent="0" eaLnBrk="1" hangingPunct="1">
              <a:lnSpc>
                <a:spcPct val="100000"/>
              </a:lnSpc>
              <a:buFont typeface="Franklin Gothic Book" panose="020B0503020102020204" pitchFamily="34" charset="0"/>
              <a:buNone/>
              <a:defRPr/>
            </a:pPr>
            <a:r>
              <a:rPr lang="fr-CA" sz="2400" b="1" dirty="0">
                <a:latin typeface="Dagny OT" panose="020B0504020201020104"/>
              </a:rPr>
              <a:t>Représentativité </a:t>
            </a:r>
            <a:r>
              <a:rPr lang="fr-CA" sz="2400" dirty="0">
                <a:latin typeface="Dagny OT" panose="020B0504020201020104"/>
              </a:rPr>
              <a:t>des </a:t>
            </a:r>
            <a:r>
              <a:rPr lang="fr-CA" sz="2400" b="1" dirty="0">
                <a:latin typeface="Dagny OT" panose="020B0504020201020104"/>
              </a:rPr>
              <a:t>clients</a:t>
            </a:r>
          </a:p>
          <a:p>
            <a:pPr lvl="1" eaLnBrk="1" hangingPunct="1">
              <a:lnSpc>
                <a:spcPct val="100000"/>
              </a:lnSpc>
              <a:buFont typeface="Wingdings" panose="05000000000000000000" pitchFamily="2" charset="2"/>
              <a:buChar char="§"/>
              <a:defRPr/>
            </a:pPr>
            <a:r>
              <a:rPr lang="fr-CA" i="0" dirty="0">
                <a:latin typeface="Dagny OT" panose="020B0504020201020104"/>
              </a:rPr>
              <a:t>Certains groupes spécifiques achètent-ils/n’achètent-ils pas de produits en ligne?</a:t>
            </a:r>
          </a:p>
          <a:p>
            <a:pPr lvl="1" eaLnBrk="1" hangingPunct="1">
              <a:lnSpc>
                <a:spcPct val="100000"/>
              </a:lnSpc>
              <a:buFont typeface="Wingdings" panose="05000000000000000000" pitchFamily="2" charset="2"/>
              <a:buChar char="§"/>
              <a:defRPr/>
            </a:pPr>
            <a:r>
              <a:rPr lang="fr-CA" i="0" dirty="0">
                <a:latin typeface="Dagny OT" panose="020B0504020201020104"/>
              </a:rPr>
              <a:t>Certains groupes spécifiques achètent-ils sur des sites spécifiques?</a:t>
            </a:r>
          </a:p>
          <a:p>
            <a:pPr lvl="1" eaLnBrk="1" hangingPunct="1">
              <a:lnSpc>
                <a:spcPct val="100000"/>
              </a:lnSpc>
              <a:buFont typeface="Wingdings" panose="05000000000000000000" pitchFamily="2" charset="2"/>
              <a:buChar char="§"/>
              <a:defRPr/>
            </a:pPr>
            <a:r>
              <a:rPr lang="fr-CA" i="0" dirty="0">
                <a:latin typeface="Dagny OT" panose="020B0504020201020104"/>
              </a:rPr>
              <a:t>Certains groupes spécifiques laissent-ils ou non des commentaires? </a:t>
            </a:r>
          </a:p>
          <a:p>
            <a:pPr eaLnBrk="1" hangingPunct="1">
              <a:lnSpc>
                <a:spcPct val="100000"/>
              </a:lnSpc>
              <a:defRPr/>
            </a:pPr>
            <a:endParaRPr lang="fr-CA" sz="200" dirty="0">
              <a:latin typeface="Dagny OT" panose="020B0504020201020104"/>
            </a:endParaRPr>
          </a:p>
          <a:p>
            <a:pPr marL="0" indent="0" eaLnBrk="1" hangingPunct="1">
              <a:lnSpc>
                <a:spcPct val="100000"/>
              </a:lnSpc>
              <a:buFont typeface="Franklin Gothic Book" panose="020B0503020102020204" pitchFamily="34" charset="0"/>
              <a:buNone/>
              <a:defRPr/>
            </a:pPr>
            <a:r>
              <a:rPr lang="fr-CA" sz="2400" b="1" dirty="0">
                <a:latin typeface="Dagny OT" panose="020B0504020201020104"/>
              </a:rPr>
              <a:t>Honnêteté</a:t>
            </a:r>
            <a:r>
              <a:rPr lang="fr-CA" sz="2400" dirty="0">
                <a:latin typeface="Dagny OT" panose="020B0504020201020104"/>
              </a:rPr>
              <a:t> des clients et </a:t>
            </a:r>
            <a:r>
              <a:rPr lang="fr-CA" sz="2400" b="1" dirty="0">
                <a:latin typeface="Dagny OT" panose="020B0504020201020104"/>
              </a:rPr>
              <a:t>crédibilité</a:t>
            </a:r>
            <a:r>
              <a:rPr lang="fr-CA" sz="2400" dirty="0">
                <a:latin typeface="Dagny OT" panose="020B0504020201020104"/>
              </a:rPr>
              <a:t> des commentaires. </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0B08E366-2653-444B-AFC4-1047DB463F34}"/>
              </a:ext>
            </a:extLst>
          </p:cNvPr>
          <p:cNvSpPr>
            <a:spLocks noGrp="1"/>
          </p:cNvSpPr>
          <p:nvPr>
            <p:ph type="title"/>
          </p:nvPr>
        </p:nvSpPr>
        <p:spPr/>
        <p:txBody>
          <a:bodyPr/>
          <a:lstStyle/>
          <a:p>
            <a:pPr eaLnBrk="1" hangingPunct="1">
              <a:defRPr/>
            </a:pPr>
            <a:r>
              <a:rPr lang="fr-CA" b="1" dirty="0"/>
              <a:t>POURQUOI PROCÉDER À LA COLLECTE AUTOMATISÉE DES DONNÉES ?</a:t>
            </a:r>
            <a:endParaRPr lang="en-CA" altLang="en-US" b="1" dirty="0"/>
          </a:p>
        </p:txBody>
      </p:sp>
      <p:sp>
        <p:nvSpPr>
          <p:cNvPr id="43011" name="Content Placeholder 2">
            <a:extLst>
              <a:ext uri="{FF2B5EF4-FFF2-40B4-BE49-F238E27FC236}">
                <a16:creationId xmlns:a16="http://schemas.microsoft.com/office/drawing/2014/main" id="{4117AFB0-9B24-0D4F-B227-55B3375C3882}"/>
              </a:ext>
            </a:extLst>
          </p:cNvPr>
          <p:cNvSpPr>
            <a:spLocks noGrp="1"/>
          </p:cNvSpPr>
          <p:nvPr>
            <p:ph idx="1"/>
          </p:nvPr>
        </p:nvSpPr>
        <p:spPr>
          <a:xfrm>
            <a:off x="1371600" y="2286000"/>
            <a:ext cx="7131050" cy="3581400"/>
          </a:xfrm>
        </p:spPr>
        <p:txBody>
          <a:bodyPr/>
          <a:lstStyle/>
          <a:p>
            <a:pPr marL="0" indent="0" algn="just" defTabSz="457200" eaLnBrk="1" hangingPunct="1">
              <a:lnSpc>
                <a:spcPct val="120000"/>
              </a:lnSpc>
              <a:spcBef>
                <a:spcPct val="0"/>
              </a:spcBef>
              <a:spcAft>
                <a:spcPts val="600"/>
              </a:spcAft>
              <a:buClr>
                <a:srgbClr val="8AB833"/>
              </a:buClr>
              <a:buSzPct val="92000"/>
              <a:buFont typeface="Franklin Gothic Book" panose="020B0503020102020204" pitchFamily="34" charset="0"/>
              <a:buNone/>
            </a:pPr>
            <a:r>
              <a:rPr lang="fr-CA" altLang="en-US" b="1" dirty="0">
                <a:latin typeface="Dagny OT" panose="020B0504020201020104" pitchFamily="34" charset="77"/>
              </a:rPr>
              <a:t>En ce qui concerne les données scientifiques sociales :</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caractère limité des ressources financières</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peu de temps ou de désir de recueillir les données manuellement</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désir de travailler avec des sources riches en données à jour et de grande qualité</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documenter le processus du début (collecte des données) à la fin (publication) de sorte qu’il puisse être reproduit</a:t>
            </a:r>
            <a:endParaRPr lang="fr-CA" altLang="en-US" sz="800" dirty="0">
              <a:latin typeface="Dagny OT" panose="020B0504020201020104" pitchFamily="34" charset="77"/>
            </a:endParaRPr>
          </a:p>
          <a:p>
            <a:pPr marL="0" indent="0" algn="just" defTabSz="457200" eaLnBrk="1" hangingPunct="1">
              <a:lnSpc>
                <a:spcPct val="120000"/>
              </a:lnSpc>
              <a:spcBef>
                <a:spcPct val="0"/>
              </a:spcBef>
              <a:spcAft>
                <a:spcPts val="600"/>
              </a:spcAft>
              <a:buSzPct val="92000"/>
              <a:buFont typeface="Franklin Gothic Book" panose="020B0503020102020204" pitchFamily="34" charset="0"/>
              <a:buNone/>
            </a:pPr>
            <a:r>
              <a:rPr lang="fr-CA" altLang="en-US" b="1" dirty="0">
                <a:latin typeface="Dagny OT" panose="020B0504020201020104" pitchFamily="34" charset="77"/>
              </a:rPr>
              <a:t>Problèmes que pose la collecte manuelle :</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processus non reproductible</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présente des risques d’erreur en plus d’être lourd</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présente un risque plus élevé de « mourir d’ennui »</a:t>
            </a:r>
          </a:p>
        </p:txBody>
      </p:sp>
      <p:sp>
        <p:nvSpPr>
          <p:cNvPr id="43012" name="Content Placeholder 2">
            <a:extLst>
              <a:ext uri="{FF2B5EF4-FFF2-40B4-BE49-F238E27FC236}">
                <a16:creationId xmlns:a16="http://schemas.microsoft.com/office/drawing/2014/main" id="{59B17693-8FA8-C94B-A6BC-FF2AFA2E23C9}"/>
              </a:ext>
            </a:extLst>
          </p:cNvPr>
          <p:cNvSpPr txBox="1">
            <a:spLocks/>
          </p:cNvSpPr>
          <p:nvPr/>
        </p:nvSpPr>
        <p:spPr bwMode="auto">
          <a:xfrm>
            <a:off x="8502650" y="2286000"/>
            <a:ext cx="352901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66750" indent="-3429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371600" indent="-382588">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828800" indent="-382588">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286000" indent="-382588">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743200" indent="-382588"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3200400" indent="-382588"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657600" indent="-382588"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4114800" indent="-382588"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defTabSz="914400" eaLnBrk="1" hangingPunct="1">
              <a:lnSpc>
                <a:spcPct val="100000"/>
              </a:lnSpc>
              <a:spcBef>
                <a:spcPct val="0"/>
              </a:spcBef>
              <a:spcAft>
                <a:spcPts val="600"/>
              </a:spcAft>
              <a:buFont typeface="Franklin Gothic Book" panose="020B0503020102020204" pitchFamily="34" charset="0"/>
              <a:buNone/>
            </a:pPr>
            <a:r>
              <a:rPr lang="en-CA" altLang="en-US" b="1" dirty="0">
                <a:latin typeface="Dagny OT" panose="020B0504020201020104" pitchFamily="34" charset="77"/>
              </a:rPr>
              <a:t>Advantages:</a:t>
            </a:r>
          </a:p>
          <a:p>
            <a:pPr lvl="1" algn="just" defTabSz="9144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fiabilité</a:t>
            </a:r>
          </a:p>
          <a:p>
            <a:pPr lvl="1" algn="just" defTabSz="9144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reproductibilité</a:t>
            </a:r>
          </a:p>
          <a:p>
            <a:pPr lvl="1" algn="just" defTabSz="9144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rapidité</a:t>
            </a:r>
          </a:p>
          <a:p>
            <a:pPr lvl="1" algn="just" defTabSz="9144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ensembles de données de meilleure qualité</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E62D0357-8DB5-B141-A20A-F4E1B037A352}"/>
              </a:ext>
            </a:extLst>
          </p:cNvPr>
          <p:cNvSpPr>
            <a:spLocks noGrp="1"/>
          </p:cNvSpPr>
          <p:nvPr>
            <p:ph type="title"/>
          </p:nvPr>
        </p:nvSpPr>
        <p:spPr/>
        <p:txBody>
          <a:bodyPr/>
          <a:lstStyle/>
          <a:p>
            <a:pPr eaLnBrk="1" hangingPunct="1">
              <a:defRPr/>
            </a:pPr>
            <a:r>
              <a:rPr lang="fr-CA" b="1" dirty="0"/>
              <a:t>LISTE DE VÉRIFICATION APPLICABLE À LA COLLECTE AUTOMATISÉE</a:t>
            </a:r>
            <a:endParaRPr lang="en-CA" altLang="en-US" b="1" dirty="0"/>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a:xfrm>
            <a:off x="1371600" y="2286000"/>
            <a:ext cx="10489474" cy="3581400"/>
          </a:xfrm>
        </p:spPr>
        <p:txBody>
          <a:bodyPr rtlCol="0">
            <a:normAutofit fontScale="40000" lnSpcReduction="20000"/>
          </a:bodyPr>
          <a:lstStyle/>
          <a:p>
            <a:pPr marL="0" indent="0" algn="just" defTabSz="457200" eaLnBrk="1" fontAlgn="auto" hangingPunct="1">
              <a:lnSpc>
                <a:spcPct val="120000"/>
              </a:lnSpc>
              <a:spcBef>
                <a:spcPts val="600"/>
              </a:spcBef>
              <a:spcAft>
                <a:spcPts val="600"/>
              </a:spcAft>
              <a:buClr>
                <a:srgbClr val="8AB833"/>
              </a:buClr>
              <a:buSzPct val="92000"/>
              <a:buFont typeface="Franklin Gothic Book" panose="020B0503020102020204" pitchFamily="34" charset="0"/>
              <a:buNone/>
              <a:defRPr/>
            </a:pPr>
            <a:r>
              <a:rPr lang="fr-CA" sz="5000" dirty="0">
                <a:latin typeface="Dagny OT" panose="020B0504020201020104" pitchFamily="34" charset="77"/>
              </a:rPr>
              <a:t>Le </a:t>
            </a:r>
            <a:r>
              <a:rPr lang="fr-CA" sz="5000" b="1" dirty="0">
                <a:latin typeface="Dagny OT" panose="020B0504020201020104" pitchFamily="34" charset="77"/>
              </a:rPr>
              <a:t>moissonnage du Web </a:t>
            </a:r>
            <a:r>
              <a:rPr lang="fr-CA" sz="5000" dirty="0">
                <a:latin typeface="Dagny OT" panose="020B0504020201020104" pitchFamily="34" charset="77"/>
              </a:rPr>
              <a:t>ou est-il absolument nécessaire?</a:t>
            </a:r>
            <a:endParaRPr lang="en-CA" sz="900" b="1" dirty="0">
              <a:latin typeface="Dagny OT" panose="020B0504020201020104" pitchFamily="34" charset="77"/>
            </a:endParaRPr>
          </a:p>
          <a:p>
            <a:pPr marL="0" indent="0" algn="just" eaLnBrk="1" fontAlgn="auto" hangingPunct="1">
              <a:lnSpc>
                <a:spcPct val="120000"/>
              </a:lnSpc>
              <a:spcBef>
                <a:spcPts val="600"/>
              </a:spcBef>
              <a:buFont typeface="Franklin Gothic Book" panose="020B0503020102020204" pitchFamily="34" charset="0"/>
              <a:buNone/>
              <a:defRPr/>
            </a:pPr>
            <a:r>
              <a:rPr lang="fr-CA" sz="5000" b="1" dirty="0">
                <a:latin typeface="Dagny OT" panose="020B0504020201020104"/>
              </a:rPr>
              <a:t>Critères </a:t>
            </a:r>
            <a:r>
              <a:rPr lang="en-CA" sz="5000" b="1" dirty="0">
                <a:latin typeface="Dagny OT" panose="020B0504020201020104"/>
              </a:rPr>
              <a:t>:</a:t>
            </a:r>
          </a:p>
          <a:p>
            <a:pPr lvl="1" algn="just">
              <a:lnSpc>
                <a:spcPct val="120000"/>
              </a:lnSpc>
              <a:spcBef>
                <a:spcPts val="600"/>
              </a:spcBef>
              <a:buFont typeface="Wingdings" panose="05000000000000000000" pitchFamily="2" charset="2"/>
              <a:buChar char="§"/>
              <a:defRPr/>
            </a:pPr>
            <a:r>
              <a:rPr lang="fr-CA" sz="5000" i="0" dirty="0">
                <a:latin typeface="Dagny OT" panose="020B0504020201020104"/>
              </a:rPr>
              <a:t>Prévoyez-vous répéter l’opération de temps à autre, p. ex. pour mettre à jour votre base de données?</a:t>
            </a:r>
          </a:p>
          <a:p>
            <a:pPr lvl="1" algn="just">
              <a:lnSpc>
                <a:spcPct val="120000"/>
              </a:lnSpc>
              <a:spcBef>
                <a:spcPts val="600"/>
              </a:spcBef>
              <a:buFont typeface="Wingdings" panose="05000000000000000000" pitchFamily="2" charset="2"/>
              <a:buChar char="§"/>
              <a:defRPr/>
            </a:pPr>
            <a:r>
              <a:rPr lang="fr-CA" sz="5000" i="0" dirty="0">
                <a:latin typeface="Dagny OT" panose="020B0504020201020104"/>
              </a:rPr>
              <a:t>Désirez-vous que d’autres puissent reproduire votre processus de collecte des données?</a:t>
            </a:r>
          </a:p>
          <a:p>
            <a:pPr lvl="1" algn="just">
              <a:lnSpc>
                <a:spcPct val="120000"/>
              </a:lnSpc>
              <a:spcBef>
                <a:spcPts val="600"/>
              </a:spcBef>
              <a:buFont typeface="Wingdings" panose="05000000000000000000" pitchFamily="2" charset="2"/>
              <a:buChar char="§"/>
              <a:defRPr/>
            </a:pPr>
            <a:r>
              <a:rPr lang="fr-CA" sz="5000" i="0" dirty="0">
                <a:latin typeface="Dagny OT" panose="020B0504020201020104"/>
              </a:rPr>
              <a:t>Traitez-vous fréquemment avec des sources de données en ligne?</a:t>
            </a:r>
          </a:p>
          <a:p>
            <a:pPr lvl="1" algn="just">
              <a:lnSpc>
                <a:spcPct val="120000"/>
              </a:lnSpc>
              <a:spcBef>
                <a:spcPts val="600"/>
              </a:spcBef>
              <a:buFont typeface="Wingdings" panose="05000000000000000000" pitchFamily="2" charset="2"/>
              <a:buChar char="§"/>
              <a:defRPr/>
            </a:pPr>
            <a:r>
              <a:rPr lang="fr-CA" sz="5000" i="0" dirty="0">
                <a:latin typeface="Dagny OT" panose="020B0504020201020104"/>
              </a:rPr>
              <a:t>La tâche est-elle non négligeable en termes de portée et de complexité?</a:t>
            </a:r>
          </a:p>
          <a:p>
            <a:pPr lvl="1" indent="-384048" algn="just" eaLnBrk="1" fontAlgn="auto" hangingPunct="1">
              <a:lnSpc>
                <a:spcPct val="120000"/>
              </a:lnSpc>
              <a:spcBef>
                <a:spcPts val="600"/>
              </a:spcBef>
              <a:buFont typeface="Wingdings" pitchFamily="2" charset="2"/>
              <a:buChar char="§"/>
              <a:defRPr/>
            </a:pPr>
            <a:r>
              <a:rPr lang="fr-FR" sz="5000" i="0" dirty="0">
                <a:latin typeface="Dagny OT" panose="020B0504020201020104" pitchFamily="34" charset="77"/>
              </a:rPr>
              <a:t>Si la tâche peut être effectuée manuellement, manquez-vous de ressources pour laisser les autres faire le travail ?</a:t>
            </a:r>
          </a:p>
          <a:p>
            <a:pPr lvl="1" indent="-384048" algn="just" eaLnBrk="1" fontAlgn="auto" hangingPunct="1">
              <a:lnSpc>
                <a:spcPct val="120000"/>
              </a:lnSpc>
              <a:spcBef>
                <a:spcPts val="600"/>
              </a:spcBef>
              <a:buFont typeface="Wingdings" pitchFamily="2" charset="2"/>
              <a:buChar char="§"/>
              <a:defRPr/>
            </a:pPr>
            <a:r>
              <a:rPr lang="fr-FR" sz="5000" i="0" dirty="0">
                <a:latin typeface="Dagny OT" panose="020B0504020201020104" pitchFamily="34" charset="77"/>
              </a:rPr>
              <a:t>Êtes-vous prêt à automatiser le processus par le biais de la programmation ?</a:t>
            </a:r>
            <a:endParaRPr lang="en-CA" sz="5000" dirty="0"/>
          </a:p>
          <a:p>
            <a:pPr marL="0" indent="0" algn="just" eaLnBrk="1" fontAlgn="auto" hangingPunct="1">
              <a:lnSpc>
                <a:spcPct val="120000"/>
              </a:lnSpc>
              <a:spcBef>
                <a:spcPts val="600"/>
              </a:spcBef>
              <a:buFont typeface="Franklin Gothic Book" panose="020B0503020102020204" pitchFamily="34" charset="0"/>
              <a:buNone/>
              <a:defRPr/>
            </a:pPr>
            <a:r>
              <a:rPr lang="fr-FR" sz="5000" dirty="0">
                <a:latin typeface="Dagny OT" panose="020B0504020201020104" pitchFamily="34" charset="77"/>
              </a:rPr>
              <a:t>Si la plupart des réponses sont "Oui", alors le recouvrement automatisé peut être le bon choix.</a:t>
            </a:r>
            <a:endParaRPr lang="en-CA" sz="5000" dirty="0">
              <a:latin typeface="Dagny OT" panose="020B0504020201020104" pitchFamily="34" charset="77"/>
            </a:endParaRPr>
          </a:p>
        </p:txBody>
      </p:sp>
      <p:pic>
        <p:nvPicPr>
          <p:cNvPr id="5" name="Picture 4">
            <a:extLst>
              <a:ext uri="{FF2B5EF4-FFF2-40B4-BE49-F238E27FC236}">
                <a16:creationId xmlns:a16="http://schemas.microsoft.com/office/drawing/2014/main" id="{72D40ACB-D864-4074-8B9A-C9544FFFF69B}"/>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86E30912-CB8D-014D-BC4A-D90A1E5DF2A9}"/>
              </a:ext>
            </a:extLst>
          </p:cNvPr>
          <p:cNvSpPr>
            <a:spLocks noGrp="1"/>
          </p:cNvSpPr>
          <p:nvPr>
            <p:ph type="title"/>
          </p:nvPr>
        </p:nvSpPr>
        <p:spPr>
          <a:xfrm>
            <a:off x="1371599" y="685800"/>
            <a:ext cx="10228217" cy="1485900"/>
          </a:xfrm>
        </p:spPr>
        <p:txBody>
          <a:bodyPr/>
          <a:lstStyle/>
          <a:p>
            <a:pPr eaLnBrk="1" hangingPunct="1">
              <a:defRPr/>
            </a:pPr>
            <a:r>
              <a:rPr lang="fr-CA" altLang="en-US" b="1" dirty="0"/>
              <a:t>PROCESSUS DE COLLECTE DES DONN</a:t>
            </a:r>
            <a:r>
              <a:rPr lang="fr-CA" b="1" dirty="0"/>
              <a:t>ÉES</a:t>
            </a:r>
            <a:endParaRPr lang="en-CA" altLang="en-US" b="1" dirty="0"/>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nvPr>
        </p:nvSpPr>
        <p:spPr>
          <a:xfrm>
            <a:off x="1371600" y="2286000"/>
            <a:ext cx="10228216" cy="3581400"/>
          </a:xfrm>
        </p:spPr>
        <p:txBody>
          <a:bodyPr rtlCol="0">
            <a:normAutofit fontScale="25000" lnSpcReduction="20000"/>
          </a:bodyPr>
          <a:lstStyle/>
          <a:p>
            <a:pPr marL="0" indent="0" algn="just" eaLnBrk="1" fontAlgn="auto" hangingPunct="1">
              <a:lnSpc>
                <a:spcPct val="120000"/>
              </a:lnSpc>
              <a:spcBef>
                <a:spcPts val="0"/>
              </a:spcBef>
              <a:buFont typeface="Franklin Gothic Book" panose="020B0503020102020204" pitchFamily="34" charset="0"/>
              <a:buNone/>
              <a:defRPr/>
            </a:pPr>
            <a:r>
              <a:rPr lang="fr-FR" sz="9600" b="1" dirty="0">
                <a:latin typeface="Dagny OT" panose="020B0504020201020104" pitchFamily="34" charset="77"/>
              </a:rPr>
              <a:t>1. Savoir exactement de quel type d’information vous avez besoin</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Spécifique : ventes des dix principales marques de chaussures en 2017</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Vague : l’opinion des gens sur la marque de chaussures X</a:t>
            </a:r>
          </a:p>
          <a:p>
            <a:pPr marL="0" indent="0" algn="just" eaLnBrk="1" fontAlgn="auto" hangingPunct="1">
              <a:lnSpc>
                <a:spcPct val="120000"/>
              </a:lnSpc>
              <a:spcBef>
                <a:spcPts val="0"/>
              </a:spcBef>
              <a:buFont typeface="Franklin Gothic Book" panose="020B0503020102020204" pitchFamily="34" charset="0"/>
              <a:buNone/>
              <a:defRPr/>
            </a:pPr>
            <a:endParaRPr lang="en-CA" b="1" dirty="0">
              <a:latin typeface="Dagny OT" panose="020B0504020201020104" pitchFamily="34" charset="77"/>
            </a:endParaRPr>
          </a:p>
          <a:p>
            <a:pPr marL="0" indent="0" algn="just" eaLnBrk="1" fontAlgn="auto" hangingPunct="1">
              <a:lnSpc>
                <a:spcPct val="120000"/>
              </a:lnSpc>
              <a:spcBef>
                <a:spcPts val="0"/>
              </a:spcBef>
              <a:buFont typeface="Franklin Gothic Book" panose="020B0503020102020204" pitchFamily="34" charset="0"/>
              <a:buNone/>
              <a:defRPr/>
            </a:pPr>
            <a:endParaRPr lang="en-CA" b="1" dirty="0">
              <a:latin typeface="Dagny OT" panose="020B0504020201020104" pitchFamily="34" charset="77"/>
            </a:endParaRPr>
          </a:p>
          <a:p>
            <a:pPr marL="0" indent="0" algn="just" eaLnBrk="1" fontAlgn="auto" hangingPunct="1">
              <a:lnSpc>
                <a:spcPct val="120000"/>
              </a:lnSpc>
              <a:spcBef>
                <a:spcPts val="0"/>
              </a:spcBef>
              <a:buFont typeface="Franklin Gothic Book" panose="020B0503020102020204" pitchFamily="34" charset="0"/>
              <a:buNone/>
              <a:defRPr/>
            </a:pPr>
            <a:r>
              <a:rPr lang="fr-FR" sz="9600" b="1" dirty="0">
                <a:latin typeface="Dagny OT" panose="020B0504020201020104" pitchFamily="34" charset="77"/>
              </a:rPr>
              <a:t>2. Déterminer s’il existe des sources de données sur le Web qui pourraient fournir de l’information directe ou indirecte sur votre problème</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Plus facile dans le cas de faits spécifiques : la page Web d’un magasin de chaussures fournira de l’information sur les chaussures qui sont actuellement prisées, etc.</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Les gazouillis (« tweets ») peuvent permettre de dégager des tendances en matière d’opinion sur tout et n’importe quoi</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Les plateformes commerciales peuvent fournir de l’information sur le niveau de satisfaction à l’égard d’un produit</a:t>
            </a:r>
          </a:p>
        </p:txBody>
      </p:sp>
      <p:sp>
        <p:nvSpPr>
          <p:cNvPr id="4" name="TextBox 3">
            <a:extLst>
              <a:ext uri="{FF2B5EF4-FFF2-40B4-BE49-F238E27FC236}">
                <a16:creationId xmlns:a16="http://schemas.microsoft.com/office/drawing/2014/main" id="{287D1E65-0B54-4468-8C26-9ADDE985C838}"/>
              </a:ext>
            </a:extLst>
          </p:cNvPr>
          <p:cNvSpPr txBox="1"/>
          <p:nvPr/>
        </p:nvSpPr>
        <p:spPr>
          <a:xfrm>
            <a:off x="6096001" y="0"/>
            <a:ext cx="6096000" cy="646331"/>
          </a:xfrm>
          <a:prstGeom prst="rect">
            <a:avLst/>
          </a:prstGeom>
          <a:noFill/>
        </p:spPr>
        <p:txBody>
          <a:bodyPr wrap="square" rtlCol="0">
            <a:spAutoFit/>
          </a:bodyPr>
          <a:lstStyle/>
          <a:p>
            <a:r>
              <a:rPr lang="fr-FR" dirty="0">
                <a:latin typeface="Dagny OT" panose="020B0504020201020104" pitchFamily="34" charset="77"/>
              </a:rPr>
              <a:t>Exemple de AMC : collecte de données sur les médias sociaux d'une mission pour connaître les tendances de l'opinion locale.</a:t>
            </a:r>
            <a:endParaRPr lang="en-US" dirty="0">
              <a:latin typeface="Dagny OT" panose="020B0504020201020104" pitchFamily="34" charset="77"/>
            </a:endParaRP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6D621CE-397E-8C4B-92A7-81E76F2ACA0E}"/>
              </a:ext>
            </a:extLst>
          </p:cNvPr>
          <p:cNvSpPr>
            <a:spLocks noGrp="1"/>
          </p:cNvSpPr>
          <p:nvPr>
            <p:ph type="title"/>
          </p:nvPr>
        </p:nvSpPr>
        <p:spPr/>
        <p:txBody>
          <a:bodyPr/>
          <a:lstStyle/>
          <a:p>
            <a:pPr eaLnBrk="1" hangingPunct="1">
              <a:defRPr/>
            </a:pPr>
            <a:r>
              <a:rPr lang="fr-CA" altLang="en-US" sz="4000" b="1" dirty="0"/>
              <a:t>PROCESSUS DE COLLECTE DES DONN</a:t>
            </a:r>
            <a:r>
              <a:rPr lang="fr-CA" sz="4000" b="1" dirty="0"/>
              <a:t>ÉES</a:t>
            </a:r>
            <a:endParaRPr lang="en-CA" altLang="en-US" sz="4000" dirty="0"/>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nvPr>
        </p:nvSpPr>
        <p:spPr/>
        <p:txBody>
          <a:bodyPr rtlCol="0">
            <a:normAutofit fontScale="40000" lnSpcReduction="20000"/>
          </a:bodyPr>
          <a:lstStyle/>
          <a:p>
            <a:pPr marL="0" indent="0" algn="just" eaLnBrk="1" fontAlgn="auto" hangingPunct="1">
              <a:lnSpc>
                <a:spcPct val="120000"/>
              </a:lnSpc>
              <a:spcBef>
                <a:spcPts val="0"/>
              </a:spcBef>
              <a:buFont typeface="Franklin Gothic Book" panose="020B0503020102020204" pitchFamily="34" charset="0"/>
              <a:buNone/>
              <a:defRPr/>
            </a:pPr>
            <a:r>
              <a:rPr lang="fr-FR" sz="6000" b="1" dirty="0">
                <a:latin typeface="Dagny OT" panose="020B0504020201020104" pitchFamily="34" charset="77"/>
              </a:rPr>
              <a:t>3. Élaborer une théorie quant au processus de production des données lorsque l’on se penche sur des sources éventuelles</a:t>
            </a:r>
            <a:endParaRPr lang="fr-FR" sz="5000" b="1" dirty="0">
              <a:latin typeface="Dagny OT" panose="020B0504020201020104" pitchFamily="34" charset="77"/>
            </a:endParaRP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Quand les données </a:t>
            </a:r>
            <a:r>
              <a:rPr lang="fr-FR" sz="5000" i="0" dirty="0" err="1">
                <a:latin typeface="Dagny OT" panose="020B0504020201020104" pitchFamily="34" charset="77"/>
              </a:rPr>
              <a:t>ont-elles</a:t>
            </a:r>
            <a:r>
              <a:rPr lang="fr-FR" sz="5000" i="0" dirty="0">
                <a:latin typeface="Dagny OT" panose="020B0504020201020104" pitchFamily="34" charset="77"/>
              </a:rPr>
              <a:t> été générées?</a:t>
            </a: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Quand </a:t>
            </a:r>
            <a:r>
              <a:rPr lang="fr-FR" sz="5000" i="0" dirty="0" err="1">
                <a:latin typeface="Dagny OT" panose="020B0504020201020104" pitchFamily="34" charset="77"/>
              </a:rPr>
              <a:t>ont-elles</a:t>
            </a:r>
            <a:r>
              <a:rPr lang="fr-FR" sz="5000" i="0" dirty="0">
                <a:latin typeface="Dagny OT" panose="020B0504020201020104" pitchFamily="34" charset="77"/>
              </a:rPr>
              <a:t> été téléchargées sur le Web?</a:t>
            </a: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Qui a téléchargé les données?</a:t>
            </a: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Y </a:t>
            </a:r>
            <a:r>
              <a:rPr lang="fr-FR" sz="5000" i="0" dirty="0" err="1">
                <a:latin typeface="Dagny OT" panose="020B0504020201020104" pitchFamily="34" charset="77"/>
              </a:rPr>
              <a:t>a-t-il</a:t>
            </a:r>
            <a:r>
              <a:rPr lang="fr-FR" sz="5000" i="0" dirty="0">
                <a:latin typeface="Dagny OT" panose="020B0504020201020104" pitchFamily="34" charset="77"/>
              </a:rPr>
              <a:t> d’autres aspects qui pourraient ne pas avoir été couverts? Cohérence? Précision?</a:t>
            </a: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À quelle fréquence les données sont-elles mises à jour?</a:t>
            </a:r>
            <a:endParaRPr lang="en-CA" sz="5000" i="0" dirty="0">
              <a:latin typeface="Dagny OT" panose="020B0504020201020104" pitchFamily="34" charset="77"/>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E4A288B-7CAE-8B4B-9857-052AAA1CB704}"/>
              </a:ext>
            </a:extLst>
          </p:cNvPr>
          <p:cNvSpPr>
            <a:spLocks noGrp="1"/>
          </p:cNvSpPr>
          <p:nvPr>
            <p:ph type="title"/>
          </p:nvPr>
        </p:nvSpPr>
        <p:spPr/>
        <p:txBody>
          <a:bodyPr/>
          <a:lstStyle/>
          <a:p>
            <a:pPr eaLnBrk="1" hangingPunct="1">
              <a:defRPr/>
            </a:pPr>
            <a:r>
              <a:rPr lang="fr-CA" altLang="en-US" sz="4000" b="1" dirty="0"/>
              <a:t>PROCESSUS DE COLLECTE DES DONN</a:t>
            </a:r>
            <a:r>
              <a:rPr lang="fr-CA" sz="4000" b="1" dirty="0"/>
              <a:t>ÉES</a:t>
            </a:r>
            <a:endParaRPr lang="en-CA" altLang="en-US" sz="4000" dirty="0"/>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nvPr>
        </p:nvSpPr>
        <p:spPr>
          <a:xfrm>
            <a:off x="1371600" y="2286000"/>
            <a:ext cx="10820400" cy="3581400"/>
          </a:xfrm>
        </p:spPr>
        <p:txBody>
          <a:bodyPr rtlCol="0">
            <a:normAutofit fontScale="25000" lnSpcReduction="20000"/>
          </a:bodyPr>
          <a:lstStyle/>
          <a:p>
            <a:pPr marL="0" indent="0" eaLnBrk="1" fontAlgn="auto" hangingPunct="1">
              <a:lnSpc>
                <a:spcPct val="120000"/>
              </a:lnSpc>
              <a:spcBef>
                <a:spcPts val="0"/>
              </a:spcBef>
              <a:buFont typeface="Franklin Gothic Book" panose="020B0503020102020204" pitchFamily="34" charset="0"/>
              <a:buNone/>
              <a:defRPr/>
            </a:pPr>
            <a:r>
              <a:rPr lang="fr-FR" sz="9600" b="1" dirty="0">
                <a:latin typeface="Dagny OT" panose="020B0504020201020104" pitchFamily="34" charset="77"/>
              </a:rPr>
              <a:t>4. Trouver un équilibre entre les avantages et les inconvénients des sources de données potentielles</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Valider la qualité des données utilisées</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Existe-t-il d’autres sources indépendantes qui fournissent de l’information similaire, et par rapport auxquelles il serait possible de procéder à une vérification croisée?</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Pouvez-vous identifier la source originale des données secondaires?</a:t>
            </a:r>
            <a:endParaRPr lang="en-CA" sz="8000" b="1" dirty="0">
              <a:latin typeface="Dagny OT" panose="020B0504020201020104" pitchFamily="34" charset="77"/>
            </a:endParaRPr>
          </a:p>
          <a:p>
            <a:pPr marL="384048" indent="-384048" eaLnBrk="1" fontAlgn="auto" hangingPunct="1">
              <a:lnSpc>
                <a:spcPct val="120000"/>
              </a:lnSpc>
              <a:spcBef>
                <a:spcPts val="0"/>
              </a:spcBef>
              <a:defRPr/>
            </a:pPr>
            <a:endParaRPr lang="en-CA" b="1" dirty="0">
              <a:latin typeface="Dagny OT" panose="020B0504020201020104" pitchFamily="34" charset="77"/>
            </a:endParaRPr>
          </a:p>
          <a:p>
            <a:pPr marL="0" indent="0" eaLnBrk="1" fontAlgn="auto" hangingPunct="1">
              <a:lnSpc>
                <a:spcPct val="120000"/>
              </a:lnSpc>
              <a:spcBef>
                <a:spcPts val="0"/>
              </a:spcBef>
              <a:buFont typeface="Franklin Gothic Book" panose="020B0503020102020204" pitchFamily="34" charset="0"/>
              <a:buNone/>
              <a:defRPr/>
            </a:pPr>
            <a:r>
              <a:rPr lang="en-CA" sz="9600" b="1" dirty="0">
                <a:latin typeface="Dagny OT" panose="020B0504020201020104" pitchFamily="34" charset="77"/>
              </a:rPr>
              <a:t>5. </a:t>
            </a:r>
            <a:r>
              <a:rPr lang="en-CA" sz="9600" b="1" dirty="0" err="1">
                <a:latin typeface="Dagny OT" panose="020B0504020201020104" pitchFamily="34" charset="77"/>
              </a:rPr>
              <a:t>Prendre</a:t>
            </a:r>
            <a:r>
              <a:rPr lang="en-CA" sz="9600" b="1" dirty="0">
                <a:latin typeface="Dagny OT" panose="020B0504020201020104" pitchFamily="34" charset="77"/>
              </a:rPr>
              <a:t> </a:t>
            </a:r>
            <a:r>
              <a:rPr lang="en-CA" sz="9600" b="1" dirty="0" err="1">
                <a:latin typeface="Dagny OT" panose="020B0504020201020104" pitchFamily="34" charset="77"/>
              </a:rPr>
              <a:t>une</a:t>
            </a:r>
            <a:r>
              <a:rPr lang="en-CA" sz="9600" b="1" dirty="0">
                <a:latin typeface="Dagny OT" panose="020B0504020201020104" pitchFamily="34" charset="77"/>
              </a:rPr>
              <a:t> decision</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Choisir la source de données qui semble la plus appropriée</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Documenter les raisons de cette décision</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Recueillir des données de plusieurs sources afin de valider les sources de données</a:t>
            </a:r>
            <a:endParaRPr lang="en-CA" sz="8000" dirty="0">
              <a:latin typeface="Dagny OT" panose="020B0504020201020104" pitchFamily="34" charset="77"/>
            </a:endParaRP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A4FB63ED-60DB-734A-A3DD-8A409D00DFDC}"/>
              </a:ext>
            </a:extLst>
          </p:cNvPr>
          <p:cNvSpPr>
            <a:spLocks noGrp="1"/>
          </p:cNvSpPr>
          <p:nvPr>
            <p:ph type="title"/>
          </p:nvPr>
        </p:nvSpPr>
        <p:spPr/>
        <p:txBody>
          <a:bodyPr/>
          <a:lstStyle/>
          <a:p>
            <a:pPr eaLnBrk="1" hangingPunct="1">
              <a:defRPr/>
            </a:pPr>
            <a:r>
              <a:rPr lang="fr-CA" b="1" cap="all" dirty="0"/>
              <a:t>qualité des données</a:t>
            </a:r>
            <a:endParaRPr lang="en-CA" altLang="en-US" sz="6600" b="1" dirty="0"/>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a:xfrm>
            <a:off x="1371600" y="2286000"/>
            <a:ext cx="10541726" cy="3581400"/>
          </a:xfrm>
        </p:spPr>
        <p:txBody>
          <a:bodyPr rtlCol="0">
            <a:normAutofit lnSpcReduction="10000"/>
          </a:bodyPr>
          <a:lstStyle/>
          <a:p>
            <a:pPr marL="0" indent="0" eaLnBrk="1" fontAlgn="auto" hangingPunct="1">
              <a:lnSpc>
                <a:spcPct val="110000"/>
              </a:lnSpc>
              <a:buFont typeface="Franklin Gothic Book" panose="020B0503020102020204" pitchFamily="34" charset="0"/>
              <a:buNone/>
              <a:defRPr/>
            </a:pPr>
            <a:r>
              <a:rPr lang="en-CA" sz="2400" b="1" dirty="0">
                <a:latin typeface="Dagny OT" panose="020B0504020201020104" pitchFamily="34" charset="77"/>
              </a:rPr>
              <a:t>Questions :</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Quel type de données est le plus approprié pour répondre à vos questions? </a:t>
            </a:r>
            <a:r>
              <a:rPr lang="en-CA" i="0" dirty="0">
                <a:latin typeface="Dagny OT" panose="020B0504020201020104" pitchFamily="34" charset="77"/>
              </a:rPr>
              <a:t>is the quality of the data sufficiently high to answer the questions?</a:t>
            </a:r>
          </a:p>
          <a:p>
            <a:pPr lvl="1" indent="-384048" eaLnBrk="1" fontAlgn="auto" hangingPunct="1">
              <a:lnSpc>
                <a:spcPct val="110000"/>
              </a:lnSpc>
              <a:buFont typeface="Wingdings" pitchFamily="2" charset="2"/>
              <a:buChar char="§"/>
              <a:defRPr/>
            </a:pPr>
            <a:r>
              <a:rPr lang="en-CA" i="0" dirty="0" err="1">
                <a:latin typeface="Dagny OT" panose="020B0504020201020104" pitchFamily="34" charset="77"/>
              </a:rPr>
              <a:t>L’information</a:t>
            </a:r>
            <a:r>
              <a:rPr lang="en-CA" i="0" dirty="0">
                <a:latin typeface="Dagny OT" panose="020B0504020201020104" pitchFamily="34" charset="77"/>
              </a:rPr>
              <a:t> </a:t>
            </a:r>
            <a:r>
              <a:rPr lang="en-CA" i="0" dirty="0" err="1">
                <a:latin typeface="Dagny OT" panose="020B0504020201020104" pitchFamily="34" charset="77"/>
              </a:rPr>
              <a:t>est-elle</a:t>
            </a:r>
            <a:r>
              <a:rPr lang="en-CA" i="0" dirty="0">
                <a:latin typeface="Dagny OT" panose="020B0504020201020104" pitchFamily="34" charset="77"/>
              </a:rPr>
              <a:t> </a:t>
            </a:r>
            <a:r>
              <a:rPr lang="en-CA" i="0" dirty="0" err="1">
                <a:latin typeface="Dagny OT" panose="020B0504020201020104" pitchFamily="34" charset="77"/>
              </a:rPr>
              <a:t>systématiquement</a:t>
            </a:r>
            <a:r>
              <a:rPr lang="en-CA" i="0" dirty="0">
                <a:latin typeface="Dagny OT" panose="020B0504020201020104" pitchFamily="34" charset="77"/>
              </a:rPr>
              <a:t> </a:t>
            </a:r>
            <a:r>
              <a:rPr lang="en-CA" i="0" dirty="0" err="1">
                <a:latin typeface="Dagny OT" panose="020B0504020201020104" pitchFamily="34" charset="77"/>
              </a:rPr>
              <a:t>déficiente</a:t>
            </a:r>
            <a:r>
              <a:rPr lang="en-CA" i="0" dirty="0">
                <a:latin typeface="Dagny OT" panose="020B0504020201020104" pitchFamily="34" charset="77"/>
              </a:rPr>
              <a:t>?</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Les données sont-elles utilisées parce que "ce sont les meilleures données dont nous disposons" ?</a:t>
            </a:r>
            <a:endParaRPr lang="en-CA" i="0" dirty="0">
              <a:latin typeface="Dagny OT" panose="020B0504020201020104" pitchFamily="34" charset="77"/>
            </a:endParaRPr>
          </a:p>
          <a:p>
            <a:pPr marL="0" indent="0"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La qualité des données dépend de </a:t>
            </a:r>
            <a:r>
              <a:rPr lang="fr-FR" sz="2400" b="1" dirty="0">
                <a:latin typeface="Dagny OT" panose="020B0504020201020104" pitchFamily="34" charset="77"/>
              </a:rPr>
              <a:t>l'application</a:t>
            </a:r>
            <a:r>
              <a:rPr lang="en-CA" sz="2400" dirty="0">
                <a:latin typeface="Dagny OT" panose="020B0504020201020104" pitchFamily="34" charset="77"/>
              </a:rPr>
              <a:t>.  </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Un échantillon de tweets collectés un jour au hasard pourrait être utilisé pour analyser l'utilisation d'un hashtag ou l'utilisation de mots spécifiques au genre.</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Moins utile s'il est collecté pendant le septième match de la finale de la Coupe Stanley (biais de collecte).</a:t>
            </a:r>
            <a:endParaRPr lang="en-CA" i="0" dirty="0">
              <a:latin typeface="Dagny OT" panose="020B0504020201020104" pitchFamily="34" charset="77"/>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7B3A5F68-0504-1A40-B034-5342E5663FCD}"/>
              </a:ext>
            </a:extLst>
          </p:cNvPr>
          <p:cNvSpPr>
            <a:spLocks noGrp="1"/>
          </p:cNvSpPr>
          <p:nvPr>
            <p:ph type="title"/>
          </p:nvPr>
        </p:nvSpPr>
        <p:spPr/>
        <p:txBody>
          <a:bodyPr/>
          <a:lstStyle/>
          <a:p>
            <a:pPr eaLnBrk="1" hangingPunct="1"/>
            <a:r>
              <a:rPr lang="fr-FR" altLang="en-US" b="1" dirty="0"/>
              <a:t>MOISSONNAGE DU WEB – QUALITÉ DES DONNÉES</a:t>
            </a:r>
            <a:endParaRPr lang="en-CA" altLang="en-US" b="1" dirty="0"/>
          </a:p>
        </p:txBody>
      </p:sp>
      <p:sp>
        <p:nvSpPr>
          <p:cNvPr id="49155" name="Content Placeholder 2">
            <a:extLst>
              <a:ext uri="{FF2B5EF4-FFF2-40B4-BE49-F238E27FC236}">
                <a16:creationId xmlns:a16="http://schemas.microsoft.com/office/drawing/2014/main" id="{59C698F0-B751-AE41-93FA-807EF10606F2}"/>
              </a:ext>
            </a:extLst>
          </p:cNvPr>
          <p:cNvSpPr>
            <a:spLocks noGrp="1"/>
          </p:cNvSpPr>
          <p:nvPr>
            <p:ph idx="1"/>
          </p:nvPr>
        </p:nvSpPr>
        <p:spPr>
          <a:xfrm>
            <a:off x="1371600" y="2286000"/>
            <a:ext cx="10541726" cy="3581400"/>
          </a:xfrm>
        </p:spPr>
        <p:txBody>
          <a:bodyPr/>
          <a:lstStyle/>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Informations de première main : </a:t>
            </a:r>
            <a:r>
              <a:rPr lang="fr-FR" altLang="en-US" sz="2400" dirty="0">
                <a:latin typeface="Dagny OT" panose="020B0504020201020104" pitchFamily="34" charset="77"/>
              </a:rPr>
              <a:t>par exemple, un tweet ou un article de presse.</a:t>
            </a:r>
            <a:endParaRPr lang="en-CA" altLang="en-US" sz="500" i="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5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Données de seconde main : </a:t>
            </a:r>
            <a:r>
              <a:rPr lang="fr-FR" altLang="en-US" sz="2400" dirty="0">
                <a:latin typeface="Dagny OT" panose="020B0504020201020104" pitchFamily="34" charset="77"/>
              </a:rPr>
              <a:t>données qui ont été copiées à partir d'une source hors ligne ou récupérées ailleurs.</a:t>
            </a:r>
            <a:endParaRPr lang="en-CA" altLang="en-US" sz="2400" dirty="0">
              <a:latin typeface="Dagny OT" panose="020B0504020201020104" pitchFamily="34" charset="77"/>
            </a:endParaRPr>
          </a:p>
          <a:p>
            <a:pPr lvl="1" algn="just" eaLnBrk="1" hangingPunct="1">
              <a:lnSpc>
                <a:spcPct val="100000"/>
              </a:lnSpc>
              <a:buFont typeface="Wingdings" pitchFamily="2" charset="2"/>
              <a:buChar char="§"/>
            </a:pPr>
            <a:r>
              <a:rPr lang="fr-FR" altLang="en-US" i="0" dirty="0">
                <a:latin typeface="Dagny OT" panose="020B0504020201020104" pitchFamily="34" charset="77"/>
              </a:rPr>
              <a:t>Parfois, il est impossible de se rappeler ou de retracer la source de ces données.  </a:t>
            </a:r>
          </a:p>
          <a:p>
            <a:pPr lvl="1" algn="just" eaLnBrk="1" hangingPunct="1">
              <a:lnSpc>
                <a:spcPct val="100000"/>
              </a:lnSpc>
              <a:buFont typeface="Wingdings" pitchFamily="2" charset="2"/>
              <a:buChar char="§"/>
            </a:pPr>
            <a:r>
              <a:rPr lang="fr-FR" altLang="en-US" i="0" dirty="0">
                <a:latin typeface="Dagny OT" panose="020B0504020201020104" pitchFamily="34" charset="77"/>
              </a:rPr>
              <a:t>Est-il encore utile de les utiliser ? Cela dépend.</a:t>
            </a:r>
            <a:endParaRPr lang="en-CA"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Toute utilisation de données secondaires nécessite un </a:t>
            </a:r>
            <a:r>
              <a:rPr lang="fr-FR" altLang="en-US" sz="2400" b="1" dirty="0">
                <a:latin typeface="Dagny OT" panose="020B0504020201020104" pitchFamily="34" charset="77"/>
              </a:rPr>
              <a:t>recoupement</a:t>
            </a:r>
            <a:r>
              <a:rPr lang="fr-FR" altLang="en-US" sz="2400" dirty="0">
                <a:latin typeface="Dagny OT" panose="020B0504020201020104" pitchFamily="34" charset="77"/>
              </a:rPr>
              <a:t> et une </a:t>
            </a:r>
            <a:r>
              <a:rPr lang="fr-FR" altLang="en-US" sz="2400" b="1" dirty="0">
                <a:latin typeface="Dagny OT" panose="020B0504020201020104" pitchFamily="34" charset="77"/>
              </a:rPr>
              <a:t>validation</a:t>
            </a:r>
            <a:r>
              <a:rPr lang="fr-FR" altLang="en-US" sz="2400" dirty="0">
                <a:latin typeface="Dagny OT" panose="020B0504020201020104" pitchFamily="34" charset="77"/>
              </a:rPr>
              <a:t>. </a:t>
            </a:r>
            <a:endParaRPr lang="en-CA" altLang="en-US" sz="2400" dirty="0">
              <a:latin typeface="Dagny OT" panose="020B0504020201020104" pitchFamily="34" charset="77"/>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6364-0EB4-C74F-99BF-0C475BAA357B}"/>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en-US" dirty="0"/>
              <a:t>Sources des </a:t>
            </a:r>
            <a:r>
              <a:rPr lang="en-US" dirty="0" err="1"/>
              <a:t>données</a:t>
            </a:r>
            <a:endParaRPr lang="en-US" dirty="0"/>
          </a:p>
        </p:txBody>
      </p:sp>
      <p:sp>
        <p:nvSpPr>
          <p:cNvPr id="11267" name="Text Placeholder 2">
            <a:extLst>
              <a:ext uri="{FF2B5EF4-FFF2-40B4-BE49-F238E27FC236}">
                <a16:creationId xmlns:a16="http://schemas.microsoft.com/office/drawing/2014/main" id="{AFFB3EC4-2CCC-1C4F-86CE-87E25E410F20}"/>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a:t>COLLECTE ET GESTION DES DONNÉES</a:t>
            </a:r>
            <a:endParaRPr lang="en-US" altLang="en-US"/>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B37F33C-3729-6042-B53B-BD9806FD8A6D}"/>
              </a:ext>
            </a:extLst>
          </p:cNvPr>
          <p:cNvSpPr>
            <a:spLocks noGrp="1"/>
          </p:cNvSpPr>
          <p:nvPr>
            <p:ph type="title"/>
          </p:nvPr>
        </p:nvSpPr>
        <p:spPr>
          <a:xfrm>
            <a:off x="1371600" y="685800"/>
            <a:ext cx="10065434" cy="1485900"/>
          </a:xfrm>
        </p:spPr>
        <p:txBody>
          <a:bodyPr/>
          <a:lstStyle/>
          <a:p>
            <a:pPr eaLnBrk="1" hangingPunct="1">
              <a:defRPr/>
            </a:pPr>
            <a:r>
              <a:rPr lang="en-CA" b="1" dirty="0"/>
              <a:t>L</a:t>
            </a:r>
            <a:r>
              <a:rPr lang="fr-FR" altLang="en-US" b="1" dirty="0"/>
              <a:t>ÉGALITÉ DE LA MOISSONNAGE DU </a:t>
            </a:r>
            <a:r>
              <a:rPr lang="en-CA" b="1" dirty="0"/>
              <a:t>WEB</a:t>
            </a:r>
            <a:endParaRPr lang="en-CA" altLang="en-US" b="1" dirty="0">
              <a:solidFill>
                <a:schemeClr val="tx1"/>
              </a:solidFill>
            </a:endParaRPr>
          </a:p>
        </p:txBody>
      </p:sp>
      <p:sp>
        <p:nvSpPr>
          <p:cNvPr id="2" name="Content Placeholder 1">
            <a:extLst>
              <a:ext uri="{FF2B5EF4-FFF2-40B4-BE49-F238E27FC236}">
                <a16:creationId xmlns:a16="http://schemas.microsoft.com/office/drawing/2014/main" id="{F4E8A44F-4D05-416F-85A3-3F4D6521CFE1}"/>
              </a:ext>
            </a:extLst>
          </p:cNvPr>
          <p:cNvSpPr>
            <a:spLocks noGrp="1"/>
          </p:cNvSpPr>
          <p:nvPr>
            <p:ph idx="1"/>
          </p:nvPr>
        </p:nvSpPr>
        <p:spPr/>
        <p:txBody>
          <a:bodyPr/>
          <a:lstStyle/>
          <a:p>
            <a:pPr marL="0" indent="0" algn="just" fontAlgn="auto">
              <a:lnSpc>
                <a:spcPct val="110000"/>
              </a:lnSpc>
              <a:buClr>
                <a:srgbClr val="8AB833"/>
              </a:buClr>
              <a:buNone/>
              <a:defRPr/>
            </a:pPr>
            <a:r>
              <a:rPr lang="fr-CA" sz="2400" b="1" dirty="0">
                <a:latin typeface="Dagny OT" panose="020B0504020201020104" pitchFamily="34" charset="0"/>
              </a:rPr>
              <a:t>Qu’est-ce qu’une araignée?</a:t>
            </a:r>
            <a:r>
              <a:rPr lang="fr-CA" sz="2400" dirty="0">
                <a:latin typeface="Dagny OT" panose="020B0504020201020104" pitchFamily="34" charset="0"/>
              </a:rPr>
              <a:t>  </a:t>
            </a:r>
          </a:p>
          <a:p>
            <a:pPr lvl="1" algn="just" fontAlgn="auto">
              <a:lnSpc>
                <a:spcPct val="110000"/>
              </a:lnSpc>
              <a:buClrTx/>
              <a:buFont typeface="Wingdings" panose="05000000000000000000" pitchFamily="2" charset="2"/>
              <a:buChar char="§"/>
              <a:defRPr/>
            </a:pPr>
            <a:r>
              <a:rPr lang="fr-CA" i="0" dirty="0">
                <a:latin typeface="Dagny OT" panose="020B0504020201020104" pitchFamily="34" charset="0"/>
              </a:rPr>
              <a:t>Il s’agit d’un programme qui parcourt ou arpente le Web pour en extraire de l’information rapidement</a:t>
            </a:r>
          </a:p>
          <a:p>
            <a:pPr lvl="1" algn="just" fontAlgn="auto">
              <a:lnSpc>
                <a:spcPct val="110000"/>
              </a:lnSpc>
              <a:buClrTx/>
              <a:buFont typeface="Wingdings" panose="05000000000000000000" pitchFamily="2" charset="2"/>
              <a:buChar char="§"/>
              <a:defRPr/>
            </a:pPr>
            <a:r>
              <a:rPr lang="fr-CA" i="0" dirty="0">
                <a:latin typeface="Dagny OT" panose="020B0504020201020104" pitchFamily="34" charset="0"/>
              </a:rPr>
              <a:t>L’araignée, ou programme collecteur, saute d’une page à l’autre, en en extrayant l’intégralité du contenu</a:t>
            </a:r>
          </a:p>
          <a:p>
            <a:pPr algn="just" fontAlgn="auto">
              <a:lnSpc>
                <a:spcPct val="110000"/>
              </a:lnSpc>
              <a:buClr>
                <a:srgbClr val="8AB833"/>
              </a:buClr>
              <a:defRPr/>
            </a:pPr>
            <a:endParaRPr lang="fr-CA" sz="100" b="1" dirty="0">
              <a:latin typeface="Dagny OT" panose="020B0504020201020104" pitchFamily="34" charset="0"/>
            </a:endParaRPr>
          </a:p>
          <a:p>
            <a:pPr marL="0" indent="0" algn="just" fontAlgn="auto">
              <a:lnSpc>
                <a:spcPct val="110000"/>
              </a:lnSpc>
              <a:buClr>
                <a:srgbClr val="8AB833"/>
              </a:buClr>
              <a:buNone/>
              <a:defRPr/>
            </a:pPr>
            <a:r>
              <a:rPr lang="fr-CA" sz="2400" dirty="0">
                <a:latin typeface="Dagny OT" panose="020B0504020201020104" pitchFamily="34" charset="0"/>
              </a:rPr>
              <a:t>Le </a:t>
            </a:r>
            <a:r>
              <a:rPr lang="fr-CA" sz="2400" b="1" dirty="0">
                <a:latin typeface="Dagny OT" panose="020B0504020201020104" pitchFamily="34" charset="0"/>
              </a:rPr>
              <a:t>moissonnage</a:t>
            </a:r>
            <a:r>
              <a:rPr lang="fr-CA" sz="2400" dirty="0">
                <a:latin typeface="Dagny OT" panose="020B0504020201020104" pitchFamily="34" charset="0"/>
              </a:rPr>
              <a:t> consiste à extraire de l’information spécifique de sites Web spécifiques : en quoi ces méthodes sont-elles </a:t>
            </a:r>
            <a:r>
              <a:rPr lang="fr-CA" sz="2400" b="1" dirty="0">
                <a:latin typeface="Dagny OT" panose="020B0504020201020104" pitchFamily="34" charset="0"/>
              </a:rPr>
              <a:t>différentes</a:t>
            </a:r>
            <a:r>
              <a:rPr lang="fr-CA" sz="2400" dirty="0">
                <a:latin typeface="Dagny OT" panose="020B0504020201020104" pitchFamily="34" charset="0"/>
              </a:rPr>
              <a:t>?</a:t>
            </a:r>
          </a:p>
          <a:p>
            <a:pPr algn="just" fontAlgn="auto">
              <a:lnSpc>
                <a:spcPct val="110000"/>
              </a:lnSpc>
              <a:buClr>
                <a:srgbClr val="8AB833"/>
              </a:buClr>
              <a:defRPr/>
            </a:pPr>
            <a:endParaRPr lang="fr-CA" sz="100" dirty="0">
              <a:latin typeface="Dagny OT" panose="020B0504020201020104" pitchFamily="34" charset="0"/>
            </a:endParaRPr>
          </a:p>
          <a:p>
            <a:pPr marL="0" indent="0" algn="just" fontAlgn="auto">
              <a:lnSpc>
                <a:spcPct val="110000"/>
              </a:lnSpc>
              <a:buClr>
                <a:srgbClr val="8AB833"/>
              </a:buClr>
              <a:buNone/>
              <a:defRPr/>
            </a:pPr>
            <a:r>
              <a:rPr lang="fr-CA" sz="2400" dirty="0">
                <a:latin typeface="Dagny OT" panose="020B0504020201020104" pitchFamily="34" charset="0"/>
              </a:rPr>
              <a:t>« Fondamentalement, le moissonnage consiste à </a:t>
            </a:r>
            <a:r>
              <a:rPr lang="fr-CA" sz="2400" b="1" dirty="0">
                <a:latin typeface="Dagny OT" panose="020B0504020201020104" pitchFamily="34" charset="0"/>
              </a:rPr>
              <a:t>copier</a:t>
            </a:r>
            <a:r>
              <a:rPr lang="fr-CA" sz="2400" dirty="0">
                <a:latin typeface="Dagny OT" panose="020B0504020201020104" pitchFamily="34" charset="0"/>
              </a:rPr>
              <a:t> de l’information : l’une des revendications les plus évidentes à l’encontre des dispositifs de récupération de données tient à la violation du droit d’auteur. »</a:t>
            </a:r>
          </a:p>
          <a:p>
            <a:pPr marL="0" indent="0" algn="just">
              <a:buNone/>
            </a:pPr>
            <a:endParaRPr lang="en-CA" dirty="0"/>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BC2AD381-4B2D-A347-9881-4EB6B38EE1F9}"/>
              </a:ext>
            </a:extLst>
          </p:cNvPr>
          <p:cNvSpPr>
            <a:spLocks noGrp="1"/>
          </p:cNvSpPr>
          <p:nvPr>
            <p:ph type="title"/>
          </p:nvPr>
        </p:nvSpPr>
        <p:spPr>
          <a:xfrm>
            <a:off x="1371599" y="685800"/>
            <a:ext cx="10177975" cy="1485900"/>
          </a:xfrm>
        </p:spPr>
        <p:txBody>
          <a:bodyPr/>
          <a:lstStyle/>
          <a:p>
            <a:pPr eaLnBrk="1" hangingPunct="1">
              <a:defRPr/>
            </a:pPr>
            <a:r>
              <a:rPr lang="en-CA" b="1" dirty="0"/>
              <a:t>L</a:t>
            </a:r>
            <a:r>
              <a:rPr lang="fr-FR" altLang="en-US" b="1" dirty="0"/>
              <a:t>ÉGALITÉ DE LA MOISSONNAGE DU </a:t>
            </a:r>
            <a:r>
              <a:rPr lang="en-CA" b="1" dirty="0"/>
              <a:t>WEB</a:t>
            </a:r>
            <a:endParaRPr lang="en-CA" altLang="en-US" b="1" dirty="0"/>
          </a:p>
        </p:txBody>
      </p:sp>
      <p:sp>
        <p:nvSpPr>
          <p:cNvPr id="51203" name="Content Placeholder 2">
            <a:extLst>
              <a:ext uri="{FF2B5EF4-FFF2-40B4-BE49-F238E27FC236}">
                <a16:creationId xmlns:a16="http://schemas.microsoft.com/office/drawing/2014/main" id="{ABA7282B-1C9E-1347-915C-8D1EF5DB6A08}"/>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L'exploration des informations d'une autre entreprise pour les traiter et les revendre est une plainte courante.</a:t>
            </a:r>
            <a:endParaRPr lang="en-CA" altLang="en-US" sz="5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en-CA" altLang="en-US" sz="5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en-CA" altLang="en-US" sz="2400" b="1" dirty="0">
                <a:latin typeface="Dagny OT" panose="020B0504020201020104" pitchFamily="34" charset="77"/>
              </a:rPr>
              <a:t>Directives </a:t>
            </a:r>
            <a:r>
              <a:rPr lang="en-CA" altLang="en-US" sz="2400" b="1" dirty="0" err="1">
                <a:latin typeface="Dagny OT" panose="020B0504020201020104" pitchFamily="34" charset="77"/>
              </a:rPr>
              <a:t>éthiques</a:t>
            </a:r>
            <a:r>
              <a:rPr lang="en-CA" altLang="en-US" sz="2400" b="1" dirty="0">
                <a:latin typeface="Dagny OT" panose="020B0504020201020104" pitchFamily="34" charset="77"/>
              </a:rPr>
              <a:t> :</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travailler de manière aussi transparente que possible</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documenter les sources de données à tout moment</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créditez ceux qui ont initialement collecté et publié les données</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si les données sont collectées par un autre organisme, demandez l'autorisation de les reproduire</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ne faites rien d'illégal !</a:t>
            </a:r>
            <a:endParaRPr lang="en-CA" altLang="en-US" sz="2400" i="0" dirty="0">
              <a:latin typeface="Dagny OT" panose="020B0504020201020104" pitchFamily="34" charset="77"/>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4D0F-2F62-3B42-A4D1-302C61D5D95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FR" dirty="0"/>
              <a:t>Modélisation des données et des connaissances</a:t>
            </a:r>
            <a:endParaRPr lang="en-US" dirty="0"/>
          </a:p>
        </p:txBody>
      </p:sp>
      <p:sp>
        <p:nvSpPr>
          <p:cNvPr id="65539" name="Text Placeholder 3">
            <a:extLst>
              <a:ext uri="{FF2B5EF4-FFF2-40B4-BE49-F238E27FC236}">
                <a16:creationId xmlns:a16="http://schemas.microsoft.com/office/drawing/2014/main" id="{B59718AB-491E-684B-91BF-0EF336595810}"/>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a:t>COLLECTE ET GESTION DES DONNÉES</a:t>
            </a:r>
            <a:endParaRPr lang="en-US" altLang="en-US"/>
          </a:p>
          <a:p>
            <a:pPr eaLnBrk="1" hangingPunct="1">
              <a:spcBef>
                <a:spcPct val="0"/>
              </a:spcBef>
              <a:spcAft>
                <a:spcPct val="0"/>
              </a:spcAft>
            </a:pPr>
            <a:endParaRPr lang="en-US" altLang="en-US"/>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2812C54-7AEF-4ABB-826E-221F51CB0F30}"/>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4755" name="Title 1">
            <a:extLst>
              <a:ext uri="{FF2B5EF4-FFF2-40B4-BE49-F238E27FC236}">
                <a16:creationId xmlns:a16="http://schemas.microsoft.com/office/drawing/2014/main" id="{7CD1E1DA-4A69-9347-9343-44D514247D4F}"/>
              </a:ext>
            </a:extLst>
          </p:cNvPr>
          <p:cNvSpPr>
            <a:spLocks noGrp="1"/>
          </p:cNvSpPr>
          <p:nvPr>
            <p:ph type="title"/>
          </p:nvPr>
        </p:nvSpPr>
        <p:spPr>
          <a:xfrm>
            <a:off x="3363913" y="685800"/>
            <a:ext cx="7705725" cy="1485900"/>
          </a:xfrm>
        </p:spPr>
        <p:txBody>
          <a:bodyPr/>
          <a:lstStyle/>
          <a:p>
            <a:pPr eaLnBrk="1" hangingPunct="1">
              <a:defRPr/>
            </a:pPr>
            <a:r>
              <a:rPr lang="fr-CA" b="1" cap="all" dirty="0"/>
              <a:t>Métadonnées pour fournir un contexte</a:t>
            </a:r>
            <a:endParaRPr lang="en-US" altLang="en-US" sz="6600" b="1" dirty="0"/>
          </a:p>
        </p:txBody>
      </p:sp>
      <p:sp>
        <p:nvSpPr>
          <p:cNvPr id="15" name="Rectangle 9">
            <a:extLst>
              <a:ext uri="{FF2B5EF4-FFF2-40B4-BE49-F238E27FC236}">
                <a16:creationId xmlns:a16="http://schemas.microsoft.com/office/drawing/2014/main" id="{891F40E4-8A76-44CF-91EC-907367352626}"/>
              </a:ext>
            </a:extLst>
          </p:cNvPr>
          <p:cNvSpPr>
            <a:spLocks noGrp="1" noRot="1" noChangeAspect="1" noMove="1" noResize="1" noEditPoints="1" noAdjustHandles="1" noChangeArrowheads="1" noChangeShapeType="1" noTextEdit="1"/>
          </p:cNvSpPr>
          <p:nvPr/>
        </p:nvSpPr>
        <p:spPr>
          <a:xfrm>
            <a:off x="0" y="0"/>
            <a:ext cx="3044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1">
            <a:extLst>
              <a:ext uri="{FF2B5EF4-FFF2-40B4-BE49-F238E27FC236}">
                <a16:creationId xmlns:a16="http://schemas.microsoft.com/office/drawing/2014/main" id="{72171013-D973-4187-9CF2-EE098EEF8194}"/>
              </a:ext>
            </a:extLst>
          </p:cNvPr>
          <p:cNvSpPr>
            <a:spLocks noGrp="1" noRot="1" noChangeAspect="1" noMove="1" noResize="1" noEditPoints="1" noAdjustHandles="1" noChangeArrowheads="1" noChangeShapeType="1" noTextEdit="1"/>
          </p:cNvSpPr>
          <p:nvPr/>
        </p:nvSpPr>
        <p:spPr>
          <a:xfrm>
            <a:off x="2816225"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6B7293E4-84F8-5042-8398-27929A7EEEB7}"/>
              </a:ext>
            </a:extLst>
          </p:cNvPr>
          <p:cNvSpPr>
            <a:spLocks noGrp="1"/>
          </p:cNvSpPr>
          <p:nvPr>
            <p:ph idx="1"/>
          </p:nvPr>
        </p:nvSpPr>
        <p:spPr>
          <a:xfrm>
            <a:off x="3363913" y="2286000"/>
            <a:ext cx="8340407" cy="4238625"/>
          </a:xfrm>
        </p:spPr>
        <p:txBody>
          <a:bodyPr rtlCol="0">
            <a:normAutofit lnSpcReduction="10000"/>
          </a:bodyPr>
          <a:lstStyle/>
          <a:p>
            <a:pPr marL="0" indent="0" algn="just" defTabSz="457200" eaLnBrk="1" fontAlgn="auto" hangingPunct="1">
              <a:lnSpc>
                <a:spcPct val="100000"/>
              </a:lnSpc>
              <a:spcBef>
                <a:spcPct val="20000"/>
              </a:spcBef>
              <a:spcAft>
                <a:spcPts val="600"/>
              </a:spcAft>
              <a:buSzPct val="92000"/>
              <a:buNone/>
              <a:defRPr/>
            </a:pPr>
            <a:r>
              <a:rPr lang="fr-CA" sz="2400" dirty="0">
                <a:solidFill>
                  <a:srgbClr val="323232"/>
                </a:solidFill>
                <a:latin typeface="Dagny OT" panose="020B0504020201020104" pitchFamily="34" charset="77"/>
              </a:rPr>
              <a:t>Nous perdons quelque chose lorsque nous passons de notre modèle conceptuel à un modèle de type spécifique – p. ex. le modèle de données ou de connaissances.</a:t>
            </a:r>
          </a:p>
          <a:p>
            <a:pPr marL="0" indent="0" algn="just" defTabSz="457200" eaLnBrk="1" fontAlgn="auto" hangingPunct="1">
              <a:lnSpc>
                <a:spcPct val="100000"/>
              </a:lnSpc>
              <a:spcBef>
                <a:spcPct val="20000"/>
              </a:spcBef>
              <a:spcAft>
                <a:spcPts val="600"/>
              </a:spcAft>
              <a:buSzPct val="92000"/>
              <a:buNone/>
              <a:defRPr/>
            </a:pPr>
            <a:endParaRPr lang="fr-CA" sz="500" dirty="0">
              <a:solidFill>
                <a:srgbClr val="323232"/>
              </a:solidFill>
              <a:latin typeface="Dagny OT" panose="020B0504020201020104" pitchFamily="34" charset="77"/>
            </a:endParaRPr>
          </a:p>
          <a:p>
            <a:pPr marL="0" indent="0" algn="just" defTabSz="457200" eaLnBrk="1" fontAlgn="auto" hangingPunct="1">
              <a:lnSpc>
                <a:spcPct val="100000"/>
              </a:lnSpc>
              <a:spcBef>
                <a:spcPct val="20000"/>
              </a:spcBef>
              <a:spcAft>
                <a:spcPts val="600"/>
              </a:spcAft>
              <a:buSzPct val="92000"/>
              <a:buNone/>
              <a:defRPr/>
            </a:pPr>
            <a:r>
              <a:rPr lang="fr-CA" sz="2400" dirty="0">
                <a:solidFill>
                  <a:srgbClr val="323232"/>
                </a:solidFill>
                <a:latin typeface="Dagny OT" panose="020B0504020201020104" pitchFamily="34" charset="77"/>
              </a:rPr>
              <a:t>Une façon de conserver le contexte est de fournir des </a:t>
            </a:r>
            <a:r>
              <a:rPr lang="fr-CA" sz="2400" b="1" dirty="0">
                <a:solidFill>
                  <a:srgbClr val="323232"/>
                </a:solidFill>
                <a:latin typeface="Dagny OT" panose="020B0504020201020104" pitchFamily="34" charset="77"/>
              </a:rPr>
              <a:t>métadonnées</a:t>
            </a:r>
            <a:r>
              <a:rPr lang="fr-CA" sz="2400" dirty="0">
                <a:solidFill>
                  <a:srgbClr val="323232"/>
                </a:solidFill>
                <a:latin typeface="Dagny OT" panose="020B0504020201020104" pitchFamily="34" charset="77"/>
              </a:rPr>
              <a:t> (riches, si possible) – des données </a:t>
            </a:r>
            <a:r>
              <a:rPr lang="fr-CA" sz="2400" b="1" dirty="0">
                <a:solidFill>
                  <a:srgbClr val="323232"/>
                </a:solidFill>
                <a:latin typeface="Dagny OT" panose="020B0504020201020104" pitchFamily="34" charset="77"/>
              </a:rPr>
              <a:t>sur</a:t>
            </a:r>
            <a:r>
              <a:rPr lang="fr-CA" sz="2400" dirty="0">
                <a:solidFill>
                  <a:srgbClr val="323232"/>
                </a:solidFill>
                <a:latin typeface="Dagny OT" panose="020B0504020201020104" pitchFamily="34" charset="77"/>
              </a:rPr>
              <a:t> nos données!</a:t>
            </a:r>
          </a:p>
          <a:p>
            <a:pPr marL="0" indent="0" algn="just" defTabSz="457200" eaLnBrk="1" fontAlgn="auto" hangingPunct="1">
              <a:lnSpc>
                <a:spcPct val="100000"/>
              </a:lnSpc>
              <a:spcBef>
                <a:spcPct val="20000"/>
              </a:spcBef>
              <a:spcAft>
                <a:spcPts val="600"/>
              </a:spcAft>
              <a:buSzPct val="92000"/>
              <a:buNone/>
              <a:defRPr/>
            </a:pPr>
            <a:endParaRPr lang="fr-CA" sz="500" dirty="0">
              <a:solidFill>
                <a:srgbClr val="323232"/>
              </a:solidFill>
              <a:latin typeface="Dagny OT" panose="020B0504020201020104" pitchFamily="34" charset="77"/>
            </a:endParaRPr>
          </a:p>
          <a:p>
            <a:pPr marL="0" indent="0" algn="just" defTabSz="457200" eaLnBrk="1" fontAlgn="auto" hangingPunct="1">
              <a:lnSpc>
                <a:spcPct val="100000"/>
              </a:lnSpc>
              <a:spcBef>
                <a:spcPct val="20000"/>
              </a:spcBef>
              <a:spcAft>
                <a:spcPts val="600"/>
              </a:spcAft>
              <a:buSzPct val="92000"/>
              <a:buNone/>
              <a:defRPr/>
            </a:pPr>
            <a:r>
              <a:rPr lang="fr-CA" sz="2400" dirty="0">
                <a:solidFill>
                  <a:srgbClr val="323232"/>
                </a:solidFill>
                <a:latin typeface="Dagny OT" panose="020B0504020201020104" pitchFamily="34" charset="77"/>
              </a:rPr>
              <a:t>Les métadonnées sont essentielles lorsqu’il s’agit de mettre en œuvre des stratégies pour travailler d’un ensemble de données à l’autre.</a:t>
            </a:r>
          </a:p>
          <a:p>
            <a:pPr marL="0" indent="0" algn="just" defTabSz="457200" eaLnBrk="1" fontAlgn="auto" hangingPunct="1">
              <a:lnSpc>
                <a:spcPct val="100000"/>
              </a:lnSpc>
              <a:spcBef>
                <a:spcPct val="20000"/>
              </a:spcBef>
              <a:spcAft>
                <a:spcPts val="600"/>
              </a:spcAft>
              <a:buSzPct val="92000"/>
              <a:buNone/>
              <a:defRPr/>
            </a:pPr>
            <a:endParaRPr lang="fr-CA" sz="500" dirty="0">
              <a:solidFill>
                <a:srgbClr val="323232"/>
              </a:solidFill>
              <a:latin typeface="Dagny OT" panose="020B0504020201020104" pitchFamily="34" charset="77"/>
            </a:endParaRPr>
          </a:p>
          <a:p>
            <a:pPr marL="0" indent="0" algn="just" defTabSz="457200" eaLnBrk="1" fontAlgn="auto" hangingPunct="1">
              <a:lnSpc>
                <a:spcPct val="100000"/>
              </a:lnSpc>
              <a:spcBef>
                <a:spcPct val="20000"/>
              </a:spcBef>
              <a:spcAft>
                <a:spcPts val="600"/>
              </a:spcAft>
              <a:buSzPct val="92000"/>
              <a:buNone/>
              <a:defRPr/>
            </a:pPr>
            <a:r>
              <a:rPr lang="fr-CA" sz="2400" dirty="0">
                <a:solidFill>
                  <a:srgbClr val="323232"/>
                </a:solidFill>
                <a:latin typeface="Dagny OT" panose="020B0504020201020104" pitchFamily="34" charset="77"/>
              </a:rPr>
              <a:t>L’ontologie peut aussi jouer un rôle ici!</a:t>
            </a: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46B93F74-34A7-0B40-B4EE-CFCD2FE4174E}"/>
              </a:ext>
            </a:extLst>
          </p:cNvPr>
          <p:cNvSpPr>
            <a:spLocks noGrp="1"/>
          </p:cNvSpPr>
          <p:nvPr>
            <p:ph type="title"/>
          </p:nvPr>
        </p:nvSpPr>
        <p:spPr>
          <a:xfrm>
            <a:off x="1371599" y="685800"/>
            <a:ext cx="10177975" cy="1485900"/>
          </a:xfrm>
        </p:spPr>
        <p:txBody>
          <a:bodyPr/>
          <a:lstStyle/>
          <a:p>
            <a:pPr eaLnBrk="1" hangingPunct="1">
              <a:defRPr/>
            </a:pPr>
            <a:r>
              <a:rPr lang="fr-CA" b="1" cap="all" dirty="0"/>
              <a:t>Données structurées par rapport aux données non structurées</a:t>
            </a:r>
            <a:endParaRPr lang="en-US" altLang="en-US" b="1" dirty="0"/>
          </a:p>
        </p:txBody>
      </p:sp>
      <p:sp>
        <p:nvSpPr>
          <p:cNvPr id="75779" name="Content Placeholder 2">
            <a:extLst>
              <a:ext uri="{FF2B5EF4-FFF2-40B4-BE49-F238E27FC236}">
                <a16:creationId xmlns:a16="http://schemas.microsoft.com/office/drawing/2014/main" id="{1CE23183-00D3-0B42-809B-C852D1B0CD0F}"/>
              </a:ext>
            </a:extLst>
          </p:cNvPr>
          <p:cNvSpPr>
            <a:spLocks noGrp="1"/>
          </p:cNvSpPr>
          <p:nvPr>
            <p:ph idx="1"/>
          </p:nvPr>
        </p:nvSpPr>
        <p:spPr>
          <a:xfrm>
            <a:off x="1371600" y="2286000"/>
            <a:ext cx="6267157" cy="3581400"/>
          </a:xfrm>
        </p:spPr>
        <p:txBody>
          <a:bodyPr/>
          <a:lstStyle/>
          <a:p>
            <a:pPr marL="0" indent="0" algn="just" defTabSz="457200" eaLnBrk="1" fontAlgn="auto" hangingPunct="1">
              <a:lnSpc>
                <a:spcPct val="100000"/>
              </a:lnSpc>
              <a:spcBef>
                <a:spcPct val="20000"/>
              </a:spcBef>
              <a:spcAft>
                <a:spcPts val="600"/>
              </a:spcAft>
              <a:buClr>
                <a:srgbClr val="D55816"/>
              </a:buClr>
              <a:buSzPct val="92000"/>
              <a:buFont typeface="Franklin Gothic Book" panose="020B0503020102020204" pitchFamily="34" charset="0"/>
              <a:buNone/>
              <a:defRPr/>
            </a:pPr>
            <a:r>
              <a:rPr lang="fr-CA" dirty="0">
                <a:solidFill>
                  <a:srgbClr val="323232"/>
                </a:solidFill>
                <a:latin typeface="Dagny OT" panose="020B0504020201020104" pitchFamily="34" charset="77"/>
              </a:rPr>
              <a:t>La disponibilité croissante de données non structurées et de grands objets binaires « </a:t>
            </a:r>
            <a:r>
              <a:rPr lang="fr-CA" b="1" dirty="0">
                <a:solidFill>
                  <a:srgbClr val="323232"/>
                </a:solidFill>
                <a:latin typeface="Dagny OT" panose="020B0504020201020104" pitchFamily="34" charset="77"/>
              </a:rPr>
              <a:t>blob</a:t>
            </a:r>
            <a:r>
              <a:rPr lang="fr-CA" dirty="0">
                <a:solidFill>
                  <a:srgbClr val="323232"/>
                </a:solidFill>
                <a:latin typeface="Dagny OT" panose="020B0504020201020104" pitchFamily="34" charset="77"/>
              </a:rPr>
              <a:t> » est l’une des principales motivations de certains des nouveaux développements dans les types de bases de données et autres stratégies de stockage de données.</a:t>
            </a:r>
          </a:p>
          <a:p>
            <a:pPr algn="just" defTabSz="457200" eaLnBrk="1" fontAlgn="auto" hangingPunct="1">
              <a:lnSpc>
                <a:spcPct val="100000"/>
              </a:lnSpc>
              <a:spcBef>
                <a:spcPct val="20000"/>
              </a:spcBef>
              <a:spcAft>
                <a:spcPts val="600"/>
              </a:spcAft>
              <a:buSzPct val="92000"/>
              <a:buFont typeface="Wingdings" panose="05000000000000000000" pitchFamily="2" charset="2"/>
              <a:buChar char="§"/>
              <a:defRPr/>
            </a:pPr>
            <a:r>
              <a:rPr lang="fr-CA" b="1" dirty="0">
                <a:solidFill>
                  <a:srgbClr val="323232"/>
                </a:solidFill>
                <a:latin typeface="Dagny OT" panose="020B0504020201020104" pitchFamily="34" charset="77"/>
              </a:rPr>
              <a:t>Données structurées</a:t>
            </a:r>
            <a:r>
              <a:rPr lang="fr-CA" dirty="0">
                <a:solidFill>
                  <a:srgbClr val="323232"/>
                </a:solidFill>
                <a:latin typeface="Dagny OT" panose="020B0504020201020104" pitchFamily="34" charset="77"/>
              </a:rPr>
              <a:t> : étiquetées, organisées, discrètes, selon une structure limitée et prédéfinie</a:t>
            </a:r>
          </a:p>
          <a:p>
            <a:pPr algn="just" defTabSz="457200" eaLnBrk="1" fontAlgn="auto" hangingPunct="1">
              <a:lnSpc>
                <a:spcPct val="100000"/>
              </a:lnSpc>
              <a:spcBef>
                <a:spcPct val="20000"/>
              </a:spcBef>
              <a:spcAft>
                <a:spcPts val="600"/>
              </a:spcAft>
              <a:buSzPct val="92000"/>
              <a:buFont typeface="Wingdings" panose="05000000000000000000" pitchFamily="2" charset="2"/>
              <a:buChar char="§"/>
              <a:defRPr/>
            </a:pPr>
            <a:r>
              <a:rPr lang="fr-CA" b="1" dirty="0">
                <a:solidFill>
                  <a:srgbClr val="323232"/>
                </a:solidFill>
                <a:latin typeface="Dagny OT" panose="020B0504020201020104" pitchFamily="34" charset="77"/>
              </a:rPr>
              <a:t>Données non structurées</a:t>
            </a:r>
            <a:r>
              <a:rPr lang="fr-CA" dirty="0">
                <a:solidFill>
                  <a:srgbClr val="323232"/>
                </a:solidFill>
                <a:latin typeface="Dagny OT" panose="020B0504020201020104" pitchFamily="34" charset="77"/>
              </a:rPr>
              <a:t> : non organisées, pas de modèle de données structuré prédéfini précis – p. ex. texte dans un document</a:t>
            </a:r>
          </a:p>
          <a:p>
            <a:pPr algn="just" defTabSz="457200" eaLnBrk="1" fontAlgn="auto" hangingPunct="1">
              <a:lnSpc>
                <a:spcPct val="100000"/>
              </a:lnSpc>
              <a:spcBef>
                <a:spcPct val="20000"/>
              </a:spcBef>
              <a:spcAft>
                <a:spcPts val="600"/>
              </a:spcAft>
              <a:buSzPct val="92000"/>
              <a:buFont typeface="Wingdings" panose="05000000000000000000" pitchFamily="2" charset="2"/>
              <a:buChar char="§"/>
              <a:defRPr/>
            </a:pPr>
            <a:r>
              <a:rPr lang="fr-CA" b="1" dirty="0">
                <a:solidFill>
                  <a:srgbClr val="323232"/>
                </a:solidFill>
                <a:latin typeface="Dagny OT" panose="020B0504020201020104" pitchFamily="34" charset="77"/>
              </a:rPr>
              <a:t>Données « blob »</a:t>
            </a:r>
            <a:r>
              <a:rPr lang="fr-CA" dirty="0">
                <a:solidFill>
                  <a:srgbClr val="323232"/>
                </a:solidFill>
                <a:latin typeface="Dagny OT" panose="020B0504020201020104" pitchFamily="34" charset="77"/>
              </a:rPr>
              <a:t> : grand objet binaire – images, audio, multimédia</a:t>
            </a:r>
          </a:p>
        </p:txBody>
      </p:sp>
      <p:pic>
        <p:nvPicPr>
          <p:cNvPr id="75780" name="Picture 3">
            <a:extLst>
              <a:ext uri="{FF2B5EF4-FFF2-40B4-BE49-F238E27FC236}">
                <a16:creationId xmlns:a16="http://schemas.microsoft.com/office/drawing/2014/main" id="{766669D8-7828-8F4A-9FEC-887A696DBB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61313" y="2308225"/>
            <a:ext cx="3756025"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3">
            <a:extLst>
              <a:ext uri="{FF2B5EF4-FFF2-40B4-BE49-F238E27FC236}">
                <a16:creationId xmlns:a16="http://schemas.microsoft.com/office/drawing/2014/main" id="{D5620E2C-FC8A-AE4E-A127-912C1441BC07}"/>
              </a:ext>
            </a:extLst>
          </p:cNvPr>
          <p:cNvSpPr>
            <a:spLocks noGrp="1"/>
          </p:cNvSpPr>
          <p:nvPr>
            <p:ph type="title"/>
          </p:nvPr>
        </p:nvSpPr>
        <p:spPr/>
        <p:txBody>
          <a:bodyPr/>
          <a:lstStyle/>
          <a:p>
            <a:pPr eaLnBrk="1" hangingPunct="1">
              <a:defRPr/>
            </a:pPr>
            <a:r>
              <a:rPr lang="fr-CA" b="1" cap="all" dirty="0"/>
              <a:t>Bases de données relationnelles</a:t>
            </a:r>
            <a:endParaRPr lang="en-US" altLang="en-US" b="1" dirty="0"/>
          </a:p>
        </p:txBody>
      </p:sp>
      <p:sp>
        <p:nvSpPr>
          <p:cNvPr id="5" name="Content Placeholder 4">
            <a:extLst>
              <a:ext uri="{FF2B5EF4-FFF2-40B4-BE49-F238E27FC236}">
                <a16:creationId xmlns:a16="http://schemas.microsoft.com/office/drawing/2014/main" id="{7422E998-1B83-3946-B012-075879E80E25}"/>
              </a:ext>
            </a:extLst>
          </p:cNvPr>
          <p:cNvSpPr>
            <a:spLocks noGrp="1"/>
          </p:cNvSpPr>
          <p:nvPr>
            <p:ph sz="half" idx="1"/>
          </p:nvPr>
        </p:nvSpPr>
        <p:spPr>
          <a:xfrm>
            <a:off x="1371600" y="2286000"/>
            <a:ext cx="6500813" cy="4029075"/>
          </a:xfrm>
        </p:spPr>
        <p:txBody>
          <a:bodyPr rtlCol="0">
            <a:normAutofit fontScale="925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Données stockées dans une série de </a:t>
            </a:r>
            <a:r>
              <a:rPr lang="fr-FR" sz="2400" b="1" dirty="0">
                <a:latin typeface="Dagny OT" panose="020B0504020201020104" pitchFamily="34" charset="77"/>
              </a:rPr>
              <a:t>tableaux</a:t>
            </a:r>
            <a:r>
              <a:rPr lang="fr-FR" sz="2400" dirty="0">
                <a:latin typeface="Dagny OT" panose="020B0504020201020104" pitchFamily="34" charset="77"/>
              </a:rPr>
              <a:t>.</a:t>
            </a:r>
          </a:p>
          <a:p>
            <a:pPr marL="0" indent="0" algn="just" eaLnBrk="1" fontAlgn="auto" hangingPunct="1">
              <a:lnSpc>
                <a:spcPct val="110000"/>
              </a:lnSpc>
              <a:buFont typeface="Franklin Gothic Book" panose="020B0503020102020204" pitchFamily="34" charset="0"/>
              <a:buNone/>
              <a:defRPr/>
            </a:pP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En gros, chaque tableau représente un objet et des propriétés liées à cet objet.</a:t>
            </a:r>
          </a:p>
          <a:p>
            <a:pPr marL="0" indent="0" algn="just" eaLnBrk="1" fontAlgn="auto" hangingPunct="1">
              <a:lnSpc>
                <a:spcPct val="110000"/>
              </a:lnSpc>
              <a:buFont typeface="Franklin Gothic Book" panose="020B0503020102020204" pitchFamily="34" charset="0"/>
              <a:buNone/>
              <a:defRPr/>
            </a:pP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Des colonnes spéciales dans les tables </a:t>
            </a:r>
            <a:r>
              <a:rPr lang="fr-FR" sz="2400" b="1" dirty="0">
                <a:latin typeface="Dagny OT" panose="020B0504020201020104" pitchFamily="34" charset="77"/>
              </a:rPr>
              <a:t>relient</a:t>
            </a:r>
            <a:r>
              <a:rPr lang="fr-FR" sz="2400" dirty="0">
                <a:latin typeface="Dagny OT" panose="020B0504020201020104" pitchFamily="34" charset="77"/>
              </a:rPr>
              <a:t> les instances d'objets entre les tables (ce qui permet les fusions).</a:t>
            </a: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L'approche traditionnelle du stockage des données. </a:t>
            </a:r>
          </a:p>
        </p:txBody>
      </p:sp>
      <p:pic>
        <p:nvPicPr>
          <p:cNvPr id="79876" name="Picture 1">
            <a:extLst>
              <a:ext uri="{FF2B5EF4-FFF2-40B4-BE49-F238E27FC236}">
                <a16:creationId xmlns:a16="http://schemas.microsoft.com/office/drawing/2014/main" id="{BF28054D-DF6D-284D-A1C2-63C2772D9F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89900" y="2343150"/>
            <a:ext cx="3419475"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627DE341-6BA2-1E45-8978-F0B848EFF1D6}"/>
              </a:ext>
            </a:extLst>
          </p:cNvPr>
          <p:cNvSpPr>
            <a:spLocks noGrp="1"/>
          </p:cNvSpPr>
          <p:nvPr>
            <p:ph type="title"/>
          </p:nvPr>
        </p:nvSpPr>
        <p:spPr/>
        <p:txBody>
          <a:bodyPr/>
          <a:lstStyle/>
          <a:p>
            <a:pPr eaLnBrk="1" hangingPunct="1"/>
            <a:r>
              <a:rPr lang="fr-FR" altLang="en-US" b="1" dirty="0"/>
              <a:t>MÉMOIRES ET BASE DE DONNÉES</a:t>
            </a:r>
            <a:endParaRPr lang="en-US" altLang="en-US" b="1" dirty="0"/>
          </a:p>
        </p:txBody>
      </p:sp>
      <p:sp>
        <p:nvSpPr>
          <p:cNvPr id="3" name="Content Placeholder 2">
            <a:extLst>
              <a:ext uri="{FF2B5EF4-FFF2-40B4-BE49-F238E27FC236}">
                <a16:creationId xmlns:a16="http://schemas.microsoft.com/office/drawing/2014/main" id="{71ECDD73-05C8-394D-AA7C-02CB13A2EA98}"/>
              </a:ext>
            </a:extLst>
          </p:cNvPr>
          <p:cNvSpPr>
            <a:spLocks noGrp="1"/>
          </p:cNvSpPr>
          <p:nvPr>
            <p:ph idx="1"/>
          </p:nvPr>
        </p:nvSpPr>
        <p:spPr/>
        <p:txBody>
          <a:bodyPr rtlCol="0">
            <a:normAutofit lnSpcReduction="10000"/>
          </a:bodyPr>
          <a:lstStyle/>
          <a:p>
            <a:pPr marL="0" indent="0" algn="just" eaLnBrk="1" fontAlgn="auto" hangingPunct="1">
              <a:lnSpc>
                <a:spcPct val="100000"/>
              </a:lnSpc>
              <a:buFont typeface="Franklin Gothic Book" panose="020B0503020102020204" pitchFamily="34" charset="0"/>
              <a:buNone/>
              <a:defRPr/>
            </a:pPr>
            <a:r>
              <a:rPr lang="en-US" sz="2400" b="1" dirty="0">
                <a:latin typeface="Dagny OT" panose="020B0504020201020104" pitchFamily="34" charset="77"/>
              </a:rPr>
              <a:t>Base de </a:t>
            </a:r>
            <a:r>
              <a:rPr lang="en-US" sz="2400" b="1" dirty="0" err="1">
                <a:latin typeface="Dagny OT" panose="020B0504020201020104" pitchFamily="34" charset="77"/>
              </a:rPr>
              <a:t>données</a:t>
            </a:r>
            <a:r>
              <a:rPr lang="en-US" sz="2400" b="1" dirty="0">
                <a:latin typeface="Dagny OT" panose="020B0504020201020104" pitchFamily="34" charset="77"/>
              </a:rPr>
              <a:t> </a:t>
            </a:r>
            <a:r>
              <a:rPr lang="en-US" sz="2400" b="1" dirty="0" err="1">
                <a:latin typeface="Dagny OT" panose="020B0504020201020104" pitchFamily="34" charset="77"/>
              </a:rPr>
              <a:t>relationnelle</a:t>
            </a:r>
            <a:r>
              <a:rPr lang="en-US" sz="2400" dirty="0">
                <a:latin typeface="Dagny OT" panose="020B0504020201020104" pitchFamily="34" charset="77"/>
              </a:rPr>
              <a:t>: </a:t>
            </a:r>
          </a:p>
          <a:p>
            <a:pPr lvl="1" indent="-384048" algn="just" eaLnBrk="1" fontAlgn="auto" hangingPunct="1">
              <a:lnSpc>
                <a:spcPct val="100000"/>
              </a:lnSpc>
              <a:buFont typeface="Wingdings" pitchFamily="2" charset="2"/>
              <a:buChar char="§"/>
              <a:defRPr/>
            </a:pPr>
            <a:r>
              <a:rPr lang="fr-FR" sz="1800" i="0" dirty="0">
                <a:latin typeface="Dagny OT" panose="020B0504020201020104" pitchFamily="34" charset="77"/>
              </a:rPr>
              <a:t>largement soutenue, bien comprise, fonctionne bien pour de nombreux types de systèmes et de cas d’utilisation. Base toutefois difficile à changer une fois mise en œuvre; ne gère pas bien les liens.</a:t>
            </a:r>
          </a:p>
          <a:p>
            <a:pPr marL="0" indent="0" algn="just" eaLnBrk="1" fontAlgn="auto" hangingPunct="1">
              <a:lnSpc>
                <a:spcPct val="100000"/>
              </a:lnSpc>
              <a:buFont typeface="Franklin Gothic Book" panose="020B0503020102020204" pitchFamily="34" charset="0"/>
              <a:buNone/>
              <a:defRPr/>
            </a:pPr>
            <a:r>
              <a:rPr lang="en-US" sz="2400" b="1" dirty="0" err="1">
                <a:latin typeface="Dagny OT" panose="020B0504020201020104" pitchFamily="34" charset="77"/>
              </a:rPr>
              <a:t>Mémoires</a:t>
            </a:r>
            <a:r>
              <a:rPr lang="en-US" sz="2400" b="1" dirty="0">
                <a:latin typeface="Dagny OT" panose="020B0504020201020104" pitchFamily="34" charset="77"/>
              </a:rPr>
              <a:t> de </a:t>
            </a:r>
            <a:r>
              <a:rPr lang="en-US" sz="2400" b="1" dirty="0" err="1">
                <a:latin typeface="Dagny OT" panose="020B0504020201020104" pitchFamily="34" charset="77"/>
              </a:rPr>
              <a:t>valeurs</a:t>
            </a:r>
            <a:r>
              <a:rPr lang="en-US" sz="2400" b="1" dirty="0">
                <a:latin typeface="Dagny OT" panose="020B0504020201020104" pitchFamily="34" charset="77"/>
              </a:rPr>
              <a:t> </a:t>
            </a:r>
            <a:r>
              <a:rPr lang="en-US" sz="2400" b="1" dirty="0" err="1">
                <a:latin typeface="Dagny OT" panose="020B0504020201020104" pitchFamily="34" charset="77"/>
              </a:rPr>
              <a:t>clés</a:t>
            </a:r>
            <a:r>
              <a:rPr lang="en-US" sz="2400" dirty="0">
                <a:latin typeface="Dagny OT" panose="020B0504020201020104" pitchFamily="34" charset="77"/>
              </a:rPr>
              <a:t>: </a:t>
            </a:r>
          </a:p>
          <a:p>
            <a:pPr lvl="1" indent="-384048" algn="just" eaLnBrk="1" fontAlgn="auto" hangingPunct="1">
              <a:lnSpc>
                <a:spcPct val="100000"/>
              </a:lnSpc>
              <a:buFont typeface="Wingdings" pitchFamily="2" charset="2"/>
              <a:buChar char="§"/>
              <a:defRPr/>
            </a:pPr>
            <a:r>
              <a:rPr lang="fr-FR" sz="1800" i="0" dirty="0">
                <a:latin typeface="Dagny OT" panose="020B0504020201020104" pitchFamily="34" charset="77"/>
              </a:rPr>
              <a:t>peuvent prendre n’importe quel type de données; nul besoin de beaucoup de renseignements sur l’avancement de sa structure. Si vous avez beaucoup de valeurs manquantes, ces mémoires ne prendront pas de place. Peuvent toutefois être désordonnées et mystérieuses; difficile d’y trouver des données.</a:t>
            </a:r>
          </a:p>
          <a:p>
            <a:pPr marL="0" indent="0" algn="just" eaLnBrk="1" fontAlgn="auto" hangingPunct="1">
              <a:lnSpc>
                <a:spcPct val="100000"/>
              </a:lnSpc>
              <a:buFont typeface="Franklin Gothic Book" panose="020B0503020102020204" pitchFamily="34" charset="0"/>
              <a:buNone/>
              <a:defRPr/>
            </a:pPr>
            <a:r>
              <a:rPr lang="en-US" sz="2400" b="1" dirty="0">
                <a:latin typeface="Dagny OT" panose="020B0504020201020104" pitchFamily="34" charset="77"/>
              </a:rPr>
              <a:t>Bases de </a:t>
            </a:r>
            <a:r>
              <a:rPr lang="en-US" sz="2400" b="1" dirty="0" err="1">
                <a:latin typeface="Dagny OT" panose="020B0504020201020104" pitchFamily="34" charset="77"/>
              </a:rPr>
              <a:t>données</a:t>
            </a:r>
            <a:r>
              <a:rPr lang="en-US" sz="2400" b="1" dirty="0">
                <a:latin typeface="Dagny OT" panose="020B0504020201020104" pitchFamily="34" charset="77"/>
              </a:rPr>
              <a:t> </a:t>
            </a:r>
            <a:r>
              <a:rPr lang="en-US" sz="2400" b="1" dirty="0" err="1">
                <a:latin typeface="Dagny OT" panose="020B0504020201020104" pitchFamily="34" charset="77"/>
              </a:rPr>
              <a:t>graphiques</a:t>
            </a:r>
            <a:r>
              <a:rPr lang="en-US" sz="2400" dirty="0">
                <a:latin typeface="Dagny OT" panose="020B0504020201020104" pitchFamily="34" charset="77"/>
              </a:rPr>
              <a:t>: </a:t>
            </a:r>
          </a:p>
          <a:p>
            <a:pPr lvl="1" indent="-384048" algn="just" eaLnBrk="1" fontAlgn="auto" hangingPunct="1">
              <a:lnSpc>
                <a:spcPct val="100000"/>
              </a:lnSpc>
              <a:buFont typeface="Wingdings" pitchFamily="2" charset="2"/>
              <a:buChar char="§"/>
              <a:defRPr/>
            </a:pPr>
            <a:r>
              <a:rPr lang="fr-FR" sz="1800" i="0" dirty="0">
                <a:latin typeface="Dagny OT" panose="020B0504020201020104" pitchFamily="34" charset="77"/>
              </a:rPr>
              <a:t>rapides et intuitives si vous utilisez des données fortement axées sur les liens; pourraient être la seule option si vos données sont ainsi parce que les bases de données traditionnelles peuvent ralentir énormément. Sont toutefois probablement trop spécialisées si vos données ne sont pas ainsi, pas encore supportées à grande échelle.</a:t>
            </a: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58DBCC77-5037-EE45-B036-84693523B42B}"/>
              </a:ext>
            </a:extLst>
          </p:cNvPr>
          <p:cNvSpPr>
            <a:spLocks noGrp="1"/>
          </p:cNvSpPr>
          <p:nvPr>
            <p:ph type="title"/>
          </p:nvPr>
        </p:nvSpPr>
        <p:spPr/>
        <p:txBody>
          <a:bodyPr/>
          <a:lstStyle/>
          <a:p>
            <a:pPr eaLnBrk="1" hangingPunct="1">
              <a:defRPr/>
            </a:pPr>
            <a:r>
              <a:rPr lang="fr-CA" sz="4000" b="1" cap="all" dirty="0"/>
              <a:t>fichiers non hiérarchiques et les feuilles de calcul</a:t>
            </a:r>
            <a:endParaRPr lang="en-US" altLang="en-US" sz="6000" b="1" dirty="0"/>
          </a:p>
        </p:txBody>
      </p:sp>
      <p:sp>
        <p:nvSpPr>
          <p:cNvPr id="3" name="Content Placeholder 2">
            <a:extLst>
              <a:ext uri="{FF2B5EF4-FFF2-40B4-BE49-F238E27FC236}">
                <a16:creationId xmlns:a16="http://schemas.microsoft.com/office/drawing/2014/main" id="{054C1F0D-BD75-3747-B946-B93D8F763F2B}"/>
              </a:ext>
            </a:extLst>
          </p:cNvPr>
          <p:cNvSpPr>
            <a:spLocks noGrp="1"/>
          </p:cNvSpPr>
          <p:nvPr>
            <p:ph idx="1"/>
          </p:nvPr>
        </p:nvSpPr>
        <p:spPr>
          <a:xfrm>
            <a:off x="1371600" y="2286000"/>
            <a:ext cx="4913313" cy="4037013"/>
          </a:xfrm>
        </p:spPr>
        <p:txBody>
          <a:bodyPr rtlCol="0">
            <a:normAutofit fontScale="92500" lnSpcReduction="10000"/>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Qu’en est-il de la conservation de vos données dans un seul tableau géant (feuille de calcul)?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Ou plusieurs feuilles de calcul?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Ça ne peut pas être si terrible que ça!</a:t>
            </a:r>
          </a:p>
          <a:p>
            <a:pPr marL="0" indent="0" algn="just" eaLnBrk="1" fontAlgn="auto" hangingPunct="1">
              <a:lnSpc>
                <a:spcPct val="100000"/>
              </a:lnSpc>
              <a:buFont typeface="Franklin Gothic Book" panose="020B0503020102020204" pitchFamily="34" charset="0"/>
              <a:buNone/>
              <a:defRPr/>
            </a:pP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Wayne Eckerson a inventé le terme « spreadmart » pour décrire une situation où de nombreuses feuilles de calcul (</a:t>
            </a:r>
            <a:r>
              <a:rPr lang="fr-FR" sz="2400" i="1" dirty="0">
                <a:latin typeface="Dagny OT" panose="020B0504020201020104" pitchFamily="34" charset="77"/>
              </a:rPr>
              <a:t>ad hoc</a:t>
            </a:r>
            <a:r>
              <a:rPr lang="fr-FR" sz="2400" dirty="0">
                <a:latin typeface="Dagny OT" panose="020B0504020201020104" pitchFamily="34" charset="77"/>
              </a:rPr>
              <a:t>) constituent une stratégie de données.</a:t>
            </a:r>
            <a:endParaRPr lang="en-US" dirty="0">
              <a:latin typeface="Dagny OT" panose="020B0504020201020104" pitchFamily="34" charset="77"/>
            </a:endParaRPr>
          </a:p>
        </p:txBody>
      </p:sp>
      <p:pic>
        <p:nvPicPr>
          <p:cNvPr id="81924" name="Picture 3">
            <a:extLst>
              <a:ext uri="{FF2B5EF4-FFF2-40B4-BE49-F238E27FC236}">
                <a16:creationId xmlns:a16="http://schemas.microsoft.com/office/drawing/2014/main" id="{49A04BC4-0F56-D647-9E05-80D286C191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4913" y="1589088"/>
            <a:ext cx="4389437"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4">
            <a:extLst>
              <a:ext uri="{FF2B5EF4-FFF2-40B4-BE49-F238E27FC236}">
                <a16:creationId xmlns:a16="http://schemas.microsoft.com/office/drawing/2014/main" id="{BF246804-9627-FC46-B721-578F485D77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73888" y="2508250"/>
            <a:ext cx="43878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5">
            <a:extLst>
              <a:ext uri="{FF2B5EF4-FFF2-40B4-BE49-F238E27FC236}">
                <a16:creationId xmlns:a16="http://schemas.microsoft.com/office/drawing/2014/main" id="{0E54891E-1272-FC40-B27E-92A12958C9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62863" y="3429000"/>
            <a:ext cx="438785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D1EA91CD-0E0D-7B46-9FB4-CEDE130797D6}"/>
              </a:ext>
            </a:extLst>
          </p:cNvPr>
          <p:cNvSpPr>
            <a:spLocks noGrp="1"/>
          </p:cNvSpPr>
          <p:nvPr>
            <p:ph type="title"/>
          </p:nvPr>
        </p:nvSpPr>
        <p:spPr/>
        <p:txBody>
          <a:bodyPr/>
          <a:lstStyle/>
          <a:p>
            <a:pPr eaLnBrk="1" hangingPunct="1">
              <a:defRPr/>
            </a:pPr>
            <a:r>
              <a:rPr lang="fr-CA" b="1" cap="all" dirty="0"/>
              <a:t>fichiers non hiérarchiques et les feuilles de calcul</a:t>
            </a:r>
            <a:endParaRPr lang="en-US" altLang="en-US" dirty="0"/>
          </a:p>
        </p:txBody>
      </p:sp>
      <p:sp>
        <p:nvSpPr>
          <p:cNvPr id="3" name="Content Placeholder 2">
            <a:extLst>
              <a:ext uri="{FF2B5EF4-FFF2-40B4-BE49-F238E27FC236}">
                <a16:creationId xmlns:a16="http://schemas.microsoft.com/office/drawing/2014/main" id="{DA548640-E138-4F47-8413-C3FF6F79B202}"/>
              </a:ext>
            </a:extLst>
          </p:cNvPr>
          <p:cNvSpPr>
            <a:spLocks noGrp="1"/>
          </p:cNvSpPr>
          <p:nvPr>
            <p:ph idx="1"/>
          </p:nvPr>
        </p:nvSpPr>
        <p:spPr>
          <a:xfrm>
            <a:off x="1371600" y="2286000"/>
            <a:ext cx="10585938" cy="3581400"/>
          </a:xfrm>
        </p:spPr>
        <p:txBody>
          <a:bodyPr rtlCol="0">
            <a:normAutofit fontScale="92500" lnSpcReduction="20000"/>
          </a:bodyPr>
          <a:lstStyle/>
          <a:p>
            <a:pPr marL="0" indent="0" algn="just" eaLnBrk="1" fontAlgn="auto" hangingPunct="1">
              <a:lnSpc>
                <a:spcPct val="120000"/>
              </a:lnSpc>
              <a:buFont typeface="Franklin Gothic Book" panose="020B0503020102020204" pitchFamily="34" charset="0"/>
              <a:buNone/>
              <a:defRPr/>
            </a:pPr>
            <a:r>
              <a:rPr lang="fr-CA" sz="2400" b="1" dirty="0">
                <a:latin typeface="Dagny OT" panose="020B0504020201020104" pitchFamily="34" charset="0"/>
              </a:rPr>
              <a:t>Avantages </a:t>
            </a:r>
            <a:r>
              <a:rPr lang="en-US" sz="2400" b="1" dirty="0">
                <a:latin typeface="Dagny OT" panose="020B0504020201020104" pitchFamily="34" charset="0"/>
              </a:rPr>
              <a:t>:</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très efficace si vous recueillez des données une seule fois, sur un type particulier d’objet </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certains types d’analyse exigent que vous ayez toutes les données en un seul endroit</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facile à lire dans un logiciel d'analyse et à effectuer des opérations sur l'ensemble des données</a:t>
            </a:r>
            <a:endParaRPr lang="en-US" sz="500" b="1" dirty="0">
              <a:latin typeface="Dagny OT" panose="020B0504020201020104" pitchFamily="34" charset="0"/>
            </a:endParaRPr>
          </a:p>
          <a:p>
            <a:pPr marL="0" indent="0" algn="just" eaLnBrk="1" fontAlgn="auto" hangingPunct="1">
              <a:lnSpc>
                <a:spcPct val="120000"/>
              </a:lnSpc>
              <a:buFont typeface="Franklin Gothic Book" panose="020B0503020102020204" pitchFamily="34" charset="0"/>
              <a:buNone/>
              <a:defRPr/>
            </a:pPr>
            <a:endParaRPr lang="fr-CA" sz="500" b="1" dirty="0">
              <a:latin typeface="Dagny OT" panose="020B0504020201020104" pitchFamily="34" charset="0"/>
            </a:endParaRPr>
          </a:p>
          <a:p>
            <a:pPr marL="0" indent="0" algn="just" eaLnBrk="1" fontAlgn="auto" hangingPunct="1">
              <a:lnSpc>
                <a:spcPct val="120000"/>
              </a:lnSpc>
              <a:buFont typeface="Franklin Gothic Book" panose="020B0503020102020204" pitchFamily="34" charset="0"/>
              <a:buNone/>
              <a:defRPr/>
            </a:pPr>
            <a:r>
              <a:rPr lang="fr-CA" sz="2400" b="1" dirty="0">
                <a:latin typeface="Dagny OT" panose="020B0504020201020104" pitchFamily="34" charset="0"/>
              </a:rPr>
              <a:t>Inconvénients </a:t>
            </a:r>
            <a:r>
              <a:rPr lang="en-US" sz="2400" b="1" dirty="0">
                <a:latin typeface="Dagny OT" panose="020B0504020201020104" pitchFamily="34" charset="0"/>
              </a:rPr>
              <a:t>:</a:t>
            </a:r>
            <a:r>
              <a:rPr lang="en-US" sz="2400" dirty="0">
                <a:latin typeface="Dagny OT" panose="020B0504020201020104" pitchFamily="34" charset="0"/>
              </a:rPr>
              <a:t> </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très difficile de gérer l’intégrité des données à long terme si vous recueillez et travaillez continuellement avec les données</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n'est pas idéal pour les données de systèmes impliquant de multiples types d'objets et de relations </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il peut être très difficile d'effectuer des opérations d'interrogation de données</a:t>
            </a:r>
            <a:endParaRPr lang="en-US" i="0" dirty="0">
              <a:latin typeface="Dagny OT" panose="020B0504020201020104" pitchFamily="34" charset="0"/>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31CFE568-1809-5A43-BE08-902F6264A174}"/>
              </a:ext>
            </a:extLst>
          </p:cNvPr>
          <p:cNvSpPr>
            <a:spLocks noGrp="1"/>
          </p:cNvSpPr>
          <p:nvPr>
            <p:ph type="title"/>
          </p:nvPr>
        </p:nvSpPr>
        <p:spPr/>
        <p:txBody>
          <a:bodyPr/>
          <a:lstStyle/>
          <a:p>
            <a:pPr eaLnBrk="1" hangingPunct="1">
              <a:defRPr/>
            </a:pPr>
            <a:r>
              <a:rPr lang="fr-CA" b="1" cap="all" dirty="0"/>
              <a:t>Gestion de la collection de données</a:t>
            </a:r>
            <a:endParaRPr lang="en-US" altLang="en-US" b="1" dirty="0"/>
          </a:p>
        </p:txBody>
      </p:sp>
      <p:sp>
        <p:nvSpPr>
          <p:cNvPr id="3" name="Content Placeholder 2">
            <a:extLst>
              <a:ext uri="{FF2B5EF4-FFF2-40B4-BE49-F238E27FC236}">
                <a16:creationId xmlns:a16="http://schemas.microsoft.com/office/drawing/2014/main" id="{E22C502F-8F1C-6F4F-A788-7DED47A21F46}"/>
              </a:ext>
            </a:extLst>
          </p:cNvPr>
          <p:cNvSpPr>
            <a:spLocks noGrp="1"/>
          </p:cNvSpPr>
          <p:nvPr>
            <p:ph idx="1"/>
          </p:nvPr>
        </p:nvSpPr>
        <p:spPr/>
        <p:txBody>
          <a:bodyPr rtlCol="0">
            <a:normAutofit/>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Une fois les données collectées, il faut aussi les </a:t>
            </a:r>
            <a:r>
              <a:rPr lang="fr-FR" sz="2400" b="1" dirty="0">
                <a:latin typeface="Dagny OT" panose="020B0504020201020104" pitchFamily="34" charset="77"/>
              </a:rPr>
              <a:t>gérer</a:t>
            </a:r>
            <a:r>
              <a:rPr lang="fr-FR" sz="2400" dirty="0">
                <a:latin typeface="Dagny OT" panose="020B0504020201020104" pitchFamily="34" charset="77"/>
              </a:rPr>
              <a:t>.</a:t>
            </a: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Fondamentalement, cela signifie que la base de données doit être maintenue, afin que les données soient</a:t>
            </a:r>
            <a:endParaRPr lang="en-US" i="0" dirty="0">
              <a:latin typeface="Dagny OT" panose="020B0504020201020104" pitchFamily="34" charset="77"/>
            </a:endParaRPr>
          </a:p>
          <a:p>
            <a:pPr marL="873252" lvl="1" indent="-342900" algn="just" eaLnBrk="1" fontAlgn="auto" hangingPunct="1">
              <a:lnSpc>
                <a:spcPct val="100000"/>
              </a:lnSpc>
              <a:buFont typeface="Wingdings" charset="2"/>
              <a:buChar char="§"/>
              <a:defRPr/>
            </a:pPr>
            <a:r>
              <a:rPr lang="en-US" i="0" dirty="0" err="1">
                <a:latin typeface="Dagny OT" panose="020B0504020201020104" pitchFamily="34" charset="77"/>
              </a:rPr>
              <a:t>exactes</a:t>
            </a:r>
            <a:endParaRPr lang="en-US" i="0" dirty="0">
              <a:latin typeface="Dagny OT" panose="020B0504020201020104" pitchFamily="34" charset="77"/>
            </a:endParaRPr>
          </a:p>
          <a:p>
            <a:pPr marL="873252" lvl="1" indent="-342900" algn="just" eaLnBrk="1" fontAlgn="auto" hangingPunct="1">
              <a:lnSpc>
                <a:spcPct val="100000"/>
              </a:lnSpc>
              <a:buFont typeface="Wingdings" charset="2"/>
              <a:buChar char="§"/>
              <a:defRPr/>
            </a:pPr>
            <a:r>
              <a:rPr lang="en-US" i="0" dirty="0">
                <a:latin typeface="Dagny OT" panose="020B0504020201020104" pitchFamily="34" charset="77"/>
              </a:rPr>
              <a:t>précises</a:t>
            </a:r>
          </a:p>
          <a:p>
            <a:pPr marL="873252" lvl="1" indent="-342900" algn="just" eaLnBrk="1" fontAlgn="auto" hangingPunct="1">
              <a:lnSpc>
                <a:spcPct val="100000"/>
              </a:lnSpc>
              <a:buFont typeface="Wingdings" charset="2"/>
              <a:buChar char="§"/>
              <a:defRPr/>
            </a:pPr>
            <a:r>
              <a:rPr lang="en-US" i="0" dirty="0" err="1">
                <a:latin typeface="Dagny OT" panose="020B0504020201020104" pitchFamily="34" charset="77"/>
              </a:rPr>
              <a:t>uniformes</a:t>
            </a:r>
            <a:r>
              <a:rPr lang="en-US" i="0" dirty="0">
                <a:latin typeface="Dagny OT" panose="020B0504020201020104" pitchFamily="34" charset="77"/>
              </a:rPr>
              <a:t> </a:t>
            </a:r>
          </a:p>
          <a:p>
            <a:pPr marL="873252" lvl="1" indent="-342900" algn="just" eaLnBrk="1" fontAlgn="auto" hangingPunct="1">
              <a:lnSpc>
                <a:spcPct val="100000"/>
              </a:lnSpc>
              <a:buFont typeface="Wingdings" charset="2"/>
              <a:buChar char="§"/>
              <a:defRPr/>
            </a:pPr>
            <a:r>
              <a:rPr lang="en-US" i="0" dirty="0" err="1">
                <a:latin typeface="Dagny OT" panose="020B0504020201020104" pitchFamily="34" charset="77"/>
              </a:rPr>
              <a:t>complètes</a:t>
            </a:r>
            <a:endParaRPr lang="en-US" i="0" dirty="0">
              <a:latin typeface="Dagny OT" panose="020B0504020201020104" pitchFamily="34" charset="77"/>
            </a:endParaRPr>
          </a:p>
          <a:p>
            <a:pPr marL="384048" indent="-384048" algn="just" eaLnBrk="1" fontAlgn="auto" hangingPunct="1">
              <a:lnSpc>
                <a:spcPct val="100000"/>
              </a:lnSpc>
              <a:defRPr/>
            </a:pP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Ne laissez pas votre lac de données se transformer en marécage!</a:t>
            </a:r>
          </a:p>
        </p:txBody>
      </p:sp>
      <p:pic>
        <p:nvPicPr>
          <p:cNvPr id="4" name="Picture 3">
            <a:extLst>
              <a:ext uri="{FF2B5EF4-FFF2-40B4-BE49-F238E27FC236}">
                <a16:creationId xmlns:a16="http://schemas.microsoft.com/office/drawing/2014/main" id="{AFD4B9F3-9619-43F5-AE32-61E2EC92A291}"/>
              </a:ext>
            </a:extLst>
          </p:cNvPr>
          <p:cNvPicPr>
            <a:picLocks noChangeAspect="1"/>
          </p:cNvPicPr>
          <p:nvPr/>
        </p:nvPicPr>
        <p:blipFill>
          <a:blip r:embed="rId2"/>
          <a:stretch>
            <a:fillRect/>
          </a:stretch>
        </p:blipFill>
        <p:spPr>
          <a:xfrm>
            <a:off x="11162483" y="72247"/>
            <a:ext cx="995782" cy="799945"/>
          </a:xfrm>
          <a:prstGeom prst="rect">
            <a:avLst/>
          </a:prstGeom>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C102D8-D298-4410-AE79-9EA72352142D}"/>
              </a:ext>
            </a:extLst>
          </p:cNvPr>
          <p:cNvSpPr>
            <a:spLocks noGrp="1" noRot="1" noChangeAspect="1" noMove="1" noResize="1" noEditPoints="1" noAdjustHandles="1" noChangeArrowheads="1" noChangeShapeType="1" noTextEdit="1"/>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291" name="Title 3">
            <a:extLst>
              <a:ext uri="{FF2B5EF4-FFF2-40B4-BE49-F238E27FC236}">
                <a16:creationId xmlns:a16="http://schemas.microsoft.com/office/drawing/2014/main" id="{92C81DD5-B9EC-7E43-A89D-1964D30A4345}"/>
              </a:ext>
            </a:extLst>
          </p:cNvPr>
          <p:cNvSpPr>
            <a:spLocks noGrp="1"/>
          </p:cNvSpPr>
          <p:nvPr>
            <p:ph type="title"/>
          </p:nvPr>
        </p:nvSpPr>
        <p:spPr>
          <a:xfrm>
            <a:off x="639763" y="631825"/>
            <a:ext cx="4019550" cy="2035175"/>
          </a:xfrm>
        </p:spPr>
        <p:txBody>
          <a:bodyPr/>
          <a:lstStyle/>
          <a:p>
            <a:pPr eaLnBrk="1" hangingPunct="1"/>
            <a:r>
              <a:rPr lang="en-US" altLang="en-US" sz="4000" b="1"/>
              <a:t>QUESTIONS FONDAMENTALES</a:t>
            </a:r>
          </a:p>
        </p:txBody>
      </p:sp>
      <p:sp>
        <p:nvSpPr>
          <p:cNvPr id="5" name="Content Placeholder 4">
            <a:extLst>
              <a:ext uri="{FF2B5EF4-FFF2-40B4-BE49-F238E27FC236}">
                <a16:creationId xmlns:a16="http://schemas.microsoft.com/office/drawing/2014/main" id="{068C732A-3E39-B346-81FF-C0029FE7ABCE}"/>
              </a:ext>
            </a:extLst>
          </p:cNvPr>
          <p:cNvSpPr>
            <a:spLocks noGrp="1"/>
          </p:cNvSpPr>
          <p:nvPr>
            <p:ph idx="1"/>
          </p:nvPr>
        </p:nvSpPr>
        <p:spPr>
          <a:xfrm>
            <a:off x="128954" y="2107346"/>
            <a:ext cx="5076092" cy="4478337"/>
          </a:xfrm>
        </p:spPr>
        <p:txBody>
          <a:bodyPr rtlCol="0">
            <a:normAutofit fontScale="92500" lnSpcReduction="10000"/>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Pourquoi collectons-nous des données ?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Que peut-on faire avec les données ?</a:t>
            </a:r>
          </a:p>
          <a:p>
            <a:pPr marL="0" indent="0" algn="just" eaLnBrk="1" fontAlgn="auto" hangingPunct="1">
              <a:lnSpc>
                <a:spcPct val="100000"/>
              </a:lnSpc>
              <a:buFont typeface="Franklin Gothic Book" panose="020B0503020102020204" pitchFamily="34" charset="0"/>
              <a:buNone/>
              <a:defRPr/>
            </a:pPr>
            <a:endParaRPr lang="fr-FR" sz="6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D'où viennent les données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À quoi ressemble une collection de données ?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Comment pourrait-on la décrire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Devons-nous faire la distinction entre données, informations et connaissances ?</a:t>
            </a:r>
            <a:endParaRPr lang="en-US" sz="1500" dirty="0"/>
          </a:p>
        </p:txBody>
      </p:sp>
      <p:sp>
        <p:nvSpPr>
          <p:cNvPr id="13" name="Rectangle 12">
            <a:extLst>
              <a:ext uri="{FF2B5EF4-FFF2-40B4-BE49-F238E27FC236}">
                <a16:creationId xmlns:a16="http://schemas.microsoft.com/office/drawing/2014/main" id="{5771251E-2FA0-480E-B56E-393872797F88}"/>
              </a:ext>
            </a:extLst>
          </p:cNvPr>
          <p:cNvSpPr>
            <a:spLocks noGrp="1" noRot="1" noChangeAspect="1" noMove="1" noResize="1" noEditPoints="1" noAdjustHandles="1" noChangeArrowheads="1" noChangeShapeType="1" noTextEdit="1"/>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294" name="Picture 5">
            <a:extLst>
              <a:ext uri="{FF2B5EF4-FFF2-40B4-BE49-F238E27FC236}">
                <a16:creationId xmlns:a16="http://schemas.microsoft.com/office/drawing/2014/main" id="{021C9F71-34F0-E44A-B969-6052D20A09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7438" y="1366838"/>
            <a:ext cx="5384800" cy="413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F7E2FD8D-86AA-1F46-9F87-2F28617D534D}"/>
              </a:ext>
            </a:extLst>
          </p:cNvPr>
          <p:cNvSpPr>
            <a:spLocks noGrp="1"/>
          </p:cNvSpPr>
          <p:nvPr>
            <p:ph type="title"/>
          </p:nvPr>
        </p:nvSpPr>
        <p:spPr>
          <a:xfrm>
            <a:off x="1371600" y="685800"/>
            <a:ext cx="9729788" cy="1485900"/>
          </a:xfrm>
        </p:spPr>
        <p:txBody>
          <a:bodyPr/>
          <a:lstStyle/>
          <a:p>
            <a:pPr eaLnBrk="1" hangingPunct="1"/>
            <a:r>
              <a:rPr lang="fr-FR" altLang="en-US" b="1"/>
              <a:t>MOTIVATIONS POUR LA COLLECTE DE DONNÉES</a:t>
            </a:r>
            <a:endParaRPr lang="en-US" altLang="en-US" b="1"/>
          </a:p>
        </p:txBody>
      </p:sp>
      <p:sp>
        <p:nvSpPr>
          <p:cNvPr id="3" name="Content Placeholder 2">
            <a:extLst>
              <a:ext uri="{FF2B5EF4-FFF2-40B4-BE49-F238E27FC236}">
                <a16:creationId xmlns:a16="http://schemas.microsoft.com/office/drawing/2014/main" id="{B1A1C9E3-45A6-8240-9654-5CCE22D477F1}"/>
              </a:ext>
            </a:extLst>
          </p:cNvPr>
          <p:cNvSpPr>
            <a:spLocks noGrp="1"/>
          </p:cNvSpPr>
          <p:nvPr>
            <p:ph sz="half" idx="1"/>
          </p:nvPr>
        </p:nvSpPr>
        <p:spPr>
          <a:xfrm>
            <a:off x="1371600" y="2286000"/>
            <a:ext cx="6580380" cy="4356100"/>
          </a:xfrm>
        </p:spPr>
        <p:txBody>
          <a:bodyPr rtlCol="0">
            <a:normAutofit lnSpcReduction="10000"/>
          </a:bodyPr>
          <a:lstStyle/>
          <a:p>
            <a:pPr marL="0" indent="0" eaLnBrk="1" fontAlgn="auto" hangingPunct="1">
              <a:lnSpc>
                <a:spcPct val="110000"/>
              </a:lnSpc>
              <a:buFont typeface="Franklin Gothic Book" panose="020B0503020102020204" pitchFamily="34" charset="0"/>
              <a:buNone/>
              <a:defRPr/>
            </a:pPr>
            <a:r>
              <a:rPr lang="en-US" sz="2400" dirty="0" err="1">
                <a:latin typeface="Dagny OT" panose="020B0504020201020104" pitchFamily="34" charset="77"/>
              </a:rPr>
              <a:t>Trois</a:t>
            </a:r>
            <a:r>
              <a:rPr lang="en-US" sz="2400" dirty="0">
                <a:latin typeface="Dagny OT" panose="020B0504020201020104" pitchFamily="34" charset="77"/>
              </a:rPr>
              <a:t> </a:t>
            </a:r>
            <a:r>
              <a:rPr lang="en-US" sz="2400" dirty="0" err="1">
                <a:latin typeface="Dagny OT" panose="020B0504020201020104" pitchFamily="34" charset="77"/>
              </a:rPr>
              <a:t>fonctions</a:t>
            </a:r>
            <a:r>
              <a:rPr lang="en-US" sz="2400" dirty="0">
                <a:latin typeface="Dagny OT" panose="020B0504020201020104" pitchFamily="34" charset="77"/>
              </a:rPr>
              <a:t>, </a:t>
            </a:r>
            <a:r>
              <a:rPr lang="en-US" sz="2400" dirty="0" err="1">
                <a:latin typeface="Dagny OT" panose="020B0504020201020104" pitchFamily="34" charset="77"/>
              </a:rPr>
              <a:t>historiquement</a:t>
            </a:r>
            <a:r>
              <a:rPr lang="en-US" sz="2400" dirty="0">
                <a:latin typeface="Dagny OT" panose="020B0504020201020104" pitchFamily="34" charset="77"/>
              </a:rPr>
              <a:t> :</a:t>
            </a:r>
          </a:p>
          <a:p>
            <a:pPr marL="873252" lvl="1" indent="-342900" eaLnBrk="1" fontAlgn="auto" hangingPunct="1">
              <a:lnSpc>
                <a:spcPct val="110000"/>
              </a:lnSpc>
              <a:buFont typeface="Wingdings" charset="2"/>
              <a:buChar char="§"/>
              <a:defRPr/>
            </a:pPr>
            <a:r>
              <a:rPr lang="fr-FR" i="0" dirty="0">
                <a:latin typeface="Dagny OT" panose="020B0504020201020104" pitchFamily="34" charset="77"/>
              </a:rPr>
              <a:t>la tenue de registres (gestion des personnes/de la société)</a:t>
            </a:r>
          </a:p>
          <a:p>
            <a:pPr marL="873252" lvl="1" indent="-342900" eaLnBrk="1" fontAlgn="auto" hangingPunct="1">
              <a:lnSpc>
                <a:spcPct val="110000"/>
              </a:lnSpc>
              <a:buFont typeface="Wingdings" charset="2"/>
              <a:buChar char="§"/>
              <a:defRPr/>
            </a:pPr>
            <a:r>
              <a:rPr lang="fr-FR" i="0" dirty="0">
                <a:latin typeface="Dagny OT" panose="020B0504020201020104" pitchFamily="34" charset="77"/>
              </a:rPr>
              <a:t>science - nouvelles connaissances générales</a:t>
            </a:r>
          </a:p>
          <a:p>
            <a:pPr marL="873252" lvl="1" indent="-342900" eaLnBrk="1" fontAlgn="auto" hangingPunct="1">
              <a:lnSpc>
                <a:spcPct val="110000"/>
              </a:lnSpc>
              <a:buFont typeface="Wingdings" charset="2"/>
              <a:buChar char="§"/>
              <a:defRPr/>
            </a:pPr>
            <a:r>
              <a:rPr lang="fr-FR" i="0" dirty="0">
                <a:latin typeface="Dagny OT" panose="020B0504020201020104" pitchFamily="34" charset="77"/>
              </a:rPr>
              <a:t>renseignement - affaires, militaire ? police ? social ? domestique ? personnel ?</a:t>
            </a:r>
            <a:endParaRPr lang="en-US" sz="500" i="0" dirty="0">
              <a:latin typeface="Dagny OT" panose="020B0504020201020104" pitchFamily="34" charset="77"/>
            </a:endParaRPr>
          </a:p>
          <a:p>
            <a:pPr marL="0" indent="0"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Chacune de ces trois fonctions utilise des sources d'information différentes</a:t>
            </a:r>
            <a:r>
              <a:rPr lang="en-US" sz="2400" dirty="0">
                <a:latin typeface="Dagny OT" panose="020B0504020201020104" pitchFamily="34" charset="77"/>
              </a:rPr>
              <a:t>.</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ils ont collecté différents types de données</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ils ont également des cultures de données et des terminologies différentes</a:t>
            </a:r>
            <a:endParaRPr lang="en-US" i="0" dirty="0">
              <a:latin typeface="Dagny OT" panose="020B0504020201020104" pitchFamily="34" charset="77"/>
            </a:endParaRPr>
          </a:p>
        </p:txBody>
      </p:sp>
      <p:pic>
        <p:nvPicPr>
          <p:cNvPr id="13316" name="Picture 3">
            <a:extLst>
              <a:ext uri="{FF2B5EF4-FFF2-40B4-BE49-F238E27FC236}">
                <a16:creationId xmlns:a16="http://schemas.microsoft.com/office/drawing/2014/main" id="{6F937EBC-25E3-3143-8EEB-755226E31D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1980" y="2433638"/>
            <a:ext cx="4095557" cy="332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8DDA00F-3081-EF4A-9F69-887F4756EB1D}"/>
              </a:ext>
            </a:extLst>
          </p:cNvPr>
          <p:cNvSpPr>
            <a:spLocks noGrp="1"/>
          </p:cNvSpPr>
          <p:nvPr>
            <p:ph type="title"/>
          </p:nvPr>
        </p:nvSpPr>
        <p:spPr/>
        <p:txBody>
          <a:bodyPr/>
          <a:lstStyle/>
          <a:p>
            <a:pPr eaLnBrk="1" hangingPunct="1"/>
            <a:r>
              <a:rPr lang="fr-FR" altLang="en-US" b="1"/>
              <a:t>CULTURES DE DONNÉES ET TERMES</a:t>
            </a:r>
            <a:endParaRPr lang="en-US" altLang="en-US" b="1"/>
          </a:p>
        </p:txBody>
      </p:sp>
      <p:sp>
        <p:nvSpPr>
          <p:cNvPr id="4" name="Content Placeholder 2">
            <a:extLst>
              <a:ext uri="{FF2B5EF4-FFF2-40B4-BE49-F238E27FC236}">
                <a16:creationId xmlns:a16="http://schemas.microsoft.com/office/drawing/2014/main" id="{B0D6DB7C-216A-4D4B-83F4-20274A49231D}"/>
              </a:ext>
            </a:extLst>
          </p:cNvPr>
          <p:cNvSpPr txBox="1">
            <a:spLocks/>
          </p:cNvSpPr>
          <p:nvPr/>
        </p:nvSpPr>
        <p:spPr>
          <a:xfrm>
            <a:off x="5145088" y="1739900"/>
            <a:ext cx="3155950" cy="3082925"/>
          </a:xfrm>
          <a:prstGeom prst="rect">
            <a:avLst/>
          </a:prstGeom>
        </p:spPr>
        <p:txBody>
          <a:bodyPr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fontAlgn="auto">
              <a:defRPr/>
            </a:pPr>
            <a:r>
              <a:rPr lang="en-US" sz="2000" b="1" dirty="0"/>
              <a:t>Sciences/</a:t>
            </a:r>
            <a:r>
              <a:rPr lang="en-US" sz="2000" b="1" dirty="0" err="1"/>
              <a:t>Statistiques</a:t>
            </a:r>
            <a:r>
              <a:rPr lang="en-US" sz="2000" b="1" dirty="0"/>
              <a:t> :</a:t>
            </a:r>
          </a:p>
          <a:p>
            <a:pPr marL="342900" indent="-342900" fontAlgn="auto">
              <a:buFont typeface="Wingdings" charset="2"/>
              <a:buChar char="§"/>
              <a:defRPr/>
            </a:pPr>
            <a:r>
              <a:rPr lang="fr-FR" sz="1900" dirty="0"/>
              <a:t>données expérimentales</a:t>
            </a:r>
          </a:p>
          <a:p>
            <a:pPr marL="342900" indent="-342900" fontAlgn="auto">
              <a:buFont typeface="Wingdings" charset="2"/>
              <a:buChar char="§"/>
              <a:defRPr/>
            </a:pPr>
            <a:r>
              <a:rPr lang="fr-FR" sz="1900" dirty="0"/>
              <a:t>essais</a:t>
            </a:r>
          </a:p>
          <a:p>
            <a:pPr marL="342900" indent="-342900" fontAlgn="auto">
              <a:buFont typeface="Wingdings" charset="2"/>
              <a:buChar char="§"/>
              <a:defRPr/>
            </a:pPr>
            <a:r>
              <a:rPr lang="fr-FR" sz="1900" dirty="0"/>
              <a:t>participants</a:t>
            </a:r>
          </a:p>
          <a:p>
            <a:pPr marL="342900" indent="-342900" fontAlgn="auto">
              <a:buFont typeface="Wingdings" charset="2"/>
              <a:buChar char="§"/>
              <a:defRPr/>
            </a:pPr>
            <a:r>
              <a:rPr lang="fr-FR" sz="1900" dirty="0"/>
              <a:t>variables</a:t>
            </a:r>
          </a:p>
          <a:p>
            <a:pPr marL="342900" indent="-342900" fontAlgn="auto">
              <a:buFont typeface="Wingdings" charset="2"/>
              <a:buChar char="§"/>
              <a:defRPr/>
            </a:pPr>
            <a:r>
              <a:rPr lang="fr-FR" sz="1900" dirty="0"/>
              <a:t>corrélation</a:t>
            </a:r>
            <a:endParaRPr lang="en-US" sz="1900" dirty="0"/>
          </a:p>
        </p:txBody>
      </p:sp>
      <p:sp>
        <p:nvSpPr>
          <p:cNvPr id="5" name="Content Placeholder 2">
            <a:extLst>
              <a:ext uri="{FF2B5EF4-FFF2-40B4-BE49-F238E27FC236}">
                <a16:creationId xmlns:a16="http://schemas.microsoft.com/office/drawing/2014/main" id="{6B3E9E15-EA80-9442-83DA-DEDD6F89A8C6}"/>
              </a:ext>
            </a:extLst>
          </p:cNvPr>
          <p:cNvSpPr txBox="1">
            <a:spLocks/>
          </p:cNvSpPr>
          <p:nvPr/>
        </p:nvSpPr>
        <p:spPr>
          <a:xfrm>
            <a:off x="8301038" y="1817688"/>
            <a:ext cx="3411537" cy="2927350"/>
          </a:xfrm>
          <a:prstGeom prst="rect">
            <a:avLst/>
          </a:prstGeom>
        </p:spPr>
        <p:txBody>
          <a:bodyPr anchor="ctr"/>
          <a:lstStyle>
            <a:defPPr>
              <a:defRPr lang="en-US"/>
            </a:defPPr>
            <a:lvl1pPr indent="0">
              <a:spcBef>
                <a:spcPct val="20000"/>
              </a:spcBef>
              <a:spcAft>
                <a:spcPts val="600"/>
              </a:spcAft>
              <a:buClr>
                <a:schemeClr val="accent2"/>
              </a:buClr>
              <a:buSzPct val="92000"/>
              <a:buFont typeface="Wingdings 2" panose="05020102010507070707" pitchFamily="18" charset="2"/>
              <a:buNone/>
              <a:defRPr sz="2400" b="1">
                <a:solidFill>
                  <a:schemeClr val="tx2"/>
                </a:solidFill>
                <a:latin typeface="Dagny OT" panose="020B0504020201020104" pitchFamily="34" charset="77"/>
              </a:defRPr>
            </a:lvl1pPr>
            <a:lvl2pPr marL="630000" indent="-306000">
              <a:spcBef>
                <a:spcPct val="20000"/>
              </a:spcBef>
              <a:spcAft>
                <a:spcPts val="600"/>
              </a:spcAft>
              <a:buClr>
                <a:schemeClr val="accent2"/>
              </a:buClr>
              <a:buSzPct val="92000"/>
              <a:buFont typeface="Wingdings 2" panose="05020102010507070707" pitchFamily="18" charset="2"/>
              <a:buChar char=""/>
              <a:defRPr sz="2000">
                <a:solidFill>
                  <a:schemeClr val="tx2"/>
                </a:solidFill>
                <a:latin typeface="Dagny OT" panose="020B0504020201020104" pitchFamily="34" charset="77"/>
              </a:defRPr>
            </a:lvl2pPr>
            <a:lvl3pPr marL="900000" indent="-270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Dagny OT" panose="020B0504020201020104" pitchFamily="34" charset="77"/>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Dagny OT" panose="020B0504020201020104" pitchFamily="34" charset="77"/>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eaLnBrk="1" fontAlgn="auto" hangingPunct="1">
              <a:defRPr/>
            </a:pPr>
            <a:r>
              <a:rPr lang="en-US" sz="2200" dirty="0" err="1"/>
              <a:t>Gestion</a:t>
            </a:r>
            <a:r>
              <a:rPr lang="en-US" sz="2200" dirty="0"/>
              <a:t> des dossiers :</a:t>
            </a:r>
          </a:p>
          <a:p>
            <a:pPr marL="342900" indent="-342900" eaLnBrk="1" fontAlgn="auto" hangingPunct="1">
              <a:buFont typeface="Wingdings" charset="2"/>
              <a:buChar char="§"/>
              <a:defRPr/>
            </a:pPr>
            <a:r>
              <a:rPr lang="fr-FR" sz="1900" b="0" dirty="0"/>
              <a:t>architecture de l'information</a:t>
            </a:r>
          </a:p>
          <a:p>
            <a:pPr marL="342900" indent="-342900" eaLnBrk="1" fontAlgn="auto" hangingPunct="1">
              <a:buFont typeface="Wingdings" charset="2"/>
              <a:buChar char="§"/>
              <a:defRPr/>
            </a:pPr>
            <a:r>
              <a:rPr lang="fr-FR" sz="1900" b="0" dirty="0"/>
              <a:t>plan de classement</a:t>
            </a:r>
          </a:p>
          <a:p>
            <a:pPr marL="342900" indent="-342900" eaLnBrk="1" fontAlgn="auto" hangingPunct="1">
              <a:buFont typeface="Wingdings" charset="2"/>
              <a:buChar char="§"/>
              <a:defRPr/>
            </a:pPr>
            <a:r>
              <a:rPr lang="fr-FR" sz="1900" b="0" dirty="0"/>
              <a:t>ressource d'information</a:t>
            </a:r>
          </a:p>
          <a:p>
            <a:pPr marL="342900" indent="-342900" eaLnBrk="1" fontAlgn="auto" hangingPunct="1">
              <a:buFont typeface="Wingdings" charset="2"/>
              <a:buChar char="§"/>
              <a:defRPr/>
            </a:pPr>
            <a:r>
              <a:rPr lang="fr-FR" sz="1900" b="0" dirty="0"/>
              <a:t>champ</a:t>
            </a:r>
          </a:p>
          <a:p>
            <a:pPr marL="342900" indent="-342900" eaLnBrk="1" fontAlgn="auto" hangingPunct="1">
              <a:buFont typeface="Wingdings" charset="2"/>
              <a:buChar char="§"/>
              <a:defRPr/>
            </a:pPr>
            <a:r>
              <a:rPr lang="fr-FR" sz="1900" b="0" dirty="0"/>
              <a:t>forme et sujet</a:t>
            </a:r>
            <a:endParaRPr lang="en-US" sz="1900" dirty="0"/>
          </a:p>
        </p:txBody>
      </p:sp>
      <p:cxnSp>
        <p:nvCxnSpPr>
          <p:cNvPr id="8" name="Straight Connector 7">
            <a:extLst>
              <a:ext uri="{FF2B5EF4-FFF2-40B4-BE49-F238E27FC236}">
                <a16:creationId xmlns:a16="http://schemas.microsoft.com/office/drawing/2014/main" id="{85C2AC52-7452-9641-97D3-2F98C2520904}"/>
              </a:ext>
            </a:extLst>
          </p:cNvPr>
          <p:cNvCxnSpPr/>
          <p:nvPr/>
        </p:nvCxnSpPr>
        <p:spPr>
          <a:xfrm>
            <a:off x="5089525" y="1965325"/>
            <a:ext cx="0" cy="366553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B7822F9-0365-F047-A101-85E2F75C3193}"/>
              </a:ext>
            </a:extLst>
          </p:cNvPr>
          <p:cNvCxnSpPr/>
          <p:nvPr/>
        </p:nvCxnSpPr>
        <p:spPr>
          <a:xfrm>
            <a:off x="8213725" y="1973263"/>
            <a:ext cx="0" cy="3665537"/>
          </a:xfrm>
          <a:prstGeom prst="line">
            <a:avLst/>
          </a:prstGeom>
        </p:spPr>
        <p:style>
          <a:lnRef idx="2">
            <a:schemeClr val="accent1"/>
          </a:lnRef>
          <a:fillRef idx="0">
            <a:schemeClr val="accent1"/>
          </a:fillRef>
          <a:effectRef idx="1">
            <a:schemeClr val="accent1"/>
          </a:effectRef>
          <a:fontRef idx="minor">
            <a:schemeClr val="tx1"/>
          </a:fontRef>
        </p:style>
      </p:cxnSp>
      <p:sp>
        <p:nvSpPr>
          <p:cNvPr id="6" name="Left-Right Arrow 5">
            <a:extLst>
              <a:ext uri="{FF2B5EF4-FFF2-40B4-BE49-F238E27FC236}">
                <a16:creationId xmlns:a16="http://schemas.microsoft.com/office/drawing/2014/main" id="{76ED8D05-F7A3-0845-BEB5-F41798539C53}"/>
              </a:ext>
            </a:extLst>
          </p:cNvPr>
          <p:cNvSpPr/>
          <p:nvPr/>
        </p:nvSpPr>
        <p:spPr>
          <a:xfrm>
            <a:off x="854075" y="5084763"/>
            <a:ext cx="11029950" cy="482600"/>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Dagny OT" panose="020B0504020201020104" pitchFamily="34" charset="77"/>
              </a:rPr>
              <a:t>Science des </a:t>
            </a:r>
            <a:r>
              <a:rPr lang="en-US" b="1" dirty="0" err="1">
                <a:latin typeface="Dagny OT" panose="020B0504020201020104" pitchFamily="34" charset="77"/>
              </a:rPr>
              <a:t>données</a:t>
            </a:r>
            <a:endParaRPr lang="en-US" b="1" dirty="0">
              <a:latin typeface="Dagny OT" panose="020B0504020201020104" pitchFamily="34" charset="77"/>
            </a:endParaRPr>
          </a:p>
        </p:txBody>
      </p:sp>
      <p:sp>
        <p:nvSpPr>
          <p:cNvPr id="14344" name="TextBox 6">
            <a:extLst>
              <a:ext uri="{FF2B5EF4-FFF2-40B4-BE49-F238E27FC236}">
                <a16:creationId xmlns:a16="http://schemas.microsoft.com/office/drawing/2014/main" id="{4948385D-DD08-3A41-82A1-88539DBD916B}"/>
              </a:ext>
            </a:extLst>
          </p:cNvPr>
          <p:cNvSpPr txBox="1">
            <a:spLocks noChangeArrowheads="1"/>
          </p:cNvSpPr>
          <p:nvPr/>
        </p:nvSpPr>
        <p:spPr bwMode="auto">
          <a:xfrm>
            <a:off x="2259013" y="552132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b="1">
                <a:latin typeface="Dagny OT" panose="020B0504020201020104" pitchFamily="34" charset="77"/>
                <a:ea typeface="Dagny OT" panose="020B0504020201020104" pitchFamily="34" charset="77"/>
                <a:cs typeface="Dagny OT" panose="020B0504020201020104" pitchFamily="34" charset="77"/>
              </a:rPr>
              <a:t>Données</a:t>
            </a:r>
          </a:p>
        </p:txBody>
      </p:sp>
      <p:sp>
        <p:nvSpPr>
          <p:cNvPr id="14345" name="TextBox 9">
            <a:extLst>
              <a:ext uri="{FF2B5EF4-FFF2-40B4-BE49-F238E27FC236}">
                <a16:creationId xmlns:a16="http://schemas.microsoft.com/office/drawing/2014/main" id="{7DA05562-2E32-3740-BBB2-6B72F789BBC9}"/>
              </a:ext>
            </a:extLst>
          </p:cNvPr>
          <p:cNvSpPr txBox="1">
            <a:spLocks noChangeArrowheads="1"/>
          </p:cNvSpPr>
          <p:nvPr/>
        </p:nvSpPr>
        <p:spPr bwMode="auto">
          <a:xfrm>
            <a:off x="5726113" y="5521325"/>
            <a:ext cx="1763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b="1">
                <a:latin typeface="Dagny OT" panose="020B0504020201020104" pitchFamily="34" charset="77"/>
                <a:ea typeface="Dagny OT" panose="020B0504020201020104" pitchFamily="34" charset="77"/>
                <a:cs typeface="Dagny OT" panose="020B0504020201020104" pitchFamily="34" charset="77"/>
              </a:rPr>
              <a:t>Connaissances</a:t>
            </a:r>
          </a:p>
        </p:txBody>
      </p:sp>
      <p:sp>
        <p:nvSpPr>
          <p:cNvPr id="14346" name="TextBox 10">
            <a:extLst>
              <a:ext uri="{FF2B5EF4-FFF2-40B4-BE49-F238E27FC236}">
                <a16:creationId xmlns:a16="http://schemas.microsoft.com/office/drawing/2014/main" id="{71483E4F-4B5C-9746-855A-BB1A48BA7CB0}"/>
              </a:ext>
            </a:extLst>
          </p:cNvPr>
          <p:cNvSpPr txBox="1">
            <a:spLocks noChangeArrowheads="1"/>
          </p:cNvSpPr>
          <p:nvPr/>
        </p:nvSpPr>
        <p:spPr bwMode="auto">
          <a:xfrm>
            <a:off x="9234488" y="5521325"/>
            <a:ext cx="1385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b="1">
                <a:latin typeface="Dagny OT" panose="020B0504020201020104" pitchFamily="34" charset="77"/>
                <a:ea typeface="Dagny OT" panose="020B0504020201020104" pitchFamily="34" charset="77"/>
                <a:cs typeface="Dagny OT" panose="020B0504020201020104" pitchFamily="34" charset="77"/>
              </a:rPr>
              <a:t>Information</a:t>
            </a:r>
          </a:p>
        </p:txBody>
      </p:sp>
      <p:sp>
        <p:nvSpPr>
          <p:cNvPr id="12" name="Content Placeholder 2">
            <a:extLst>
              <a:ext uri="{FF2B5EF4-FFF2-40B4-BE49-F238E27FC236}">
                <a16:creationId xmlns:a16="http://schemas.microsoft.com/office/drawing/2014/main" id="{175062AA-E721-594C-90FE-F1DDE82E4714}"/>
              </a:ext>
            </a:extLst>
          </p:cNvPr>
          <p:cNvSpPr txBox="1">
            <a:spLocks/>
          </p:cNvSpPr>
          <p:nvPr/>
        </p:nvSpPr>
        <p:spPr>
          <a:xfrm>
            <a:off x="1119187" y="1817688"/>
            <a:ext cx="3970338" cy="3490913"/>
          </a:xfrm>
          <a:prstGeom prst="rect">
            <a:avLst/>
          </a:prstGeom>
        </p:spPr>
        <p:txBody>
          <a:bodyPr anchor="ctr">
            <a:normAutofit fontScale="925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fontAlgn="auto">
              <a:defRPr/>
            </a:pPr>
            <a:r>
              <a:rPr lang="en-US" b="1" dirty="0"/>
              <a:t>Intelligence </a:t>
            </a:r>
            <a:r>
              <a:rPr lang="en-US" b="1" dirty="0" err="1"/>
              <a:t>économique</a:t>
            </a:r>
            <a:r>
              <a:rPr lang="en-US" b="1" dirty="0"/>
              <a:t> :</a:t>
            </a:r>
          </a:p>
          <a:p>
            <a:pPr marL="342900" indent="-342900" fontAlgn="auto">
              <a:buFont typeface="Wingdings" charset="2"/>
              <a:buChar char="§"/>
              <a:defRPr/>
            </a:pPr>
            <a:r>
              <a:rPr lang="fr-FR" sz="2000" dirty="0"/>
              <a:t>entrepôt de données + data </a:t>
            </a:r>
            <a:r>
              <a:rPr lang="fr-FR" sz="2000" dirty="0" err="1"/>
              <a:t>mart</a:t>
            </a:r>
            <a:endParaRPr lang="fr-FR" sz="2000" dirty="0"/>
          </a:p>
          <a:p>
            <a:pPr marL="342900" indent="-342900" fontAlgn="auto">
              <a:buFont typeface="Wingdings" charset="2"/>
              <a:buChar char="§"/>
              <a:defRPr/>
            </a:pPr>
            <a:r>
              <a:rPr lang="fr-FR" sz="2000" dirty="0"/>
              <a:t>« dimension » des données (= ensemble de données)</a:t>
            </a:r>
          </a:p>
          <a:p>
            <a:pPr marL="342900" indent="-342900" fontAlgn="auto">
              <a:buFont typeface="Wingdings" charset="2"/>
              <a:buChar char="§"/>
              <a:defRPr/>
            </a:pPr>
            <a:r>
              <a:rPr lang="fr-FR" sz="2000" dirty="0"/>
              <a:t>données hiérarchiques (tranches)</a:t>
            </a:r>
          </a:p>
          <a:p>
            <a:pPr marL="342900" indent="-342900" fontAlgn="auto">
              <a:buFont typeface="Wingdings" charset="2"/>
              <a:buChar char="§"/>
              <a:defRPr/>
            </a:pPr>
            <a:r>
              <a:rPr lang="fr-FR" sz="2000" dirty="0"/>
              <a:t>élément de données</a:t>
            </a:r>
          </a:p>
          <a:p>
            <a:pPr marL="342900" indent="-342900" fontAlgn="auto">
              <a:buFont typeface="Wingdings" charset="2"/>
              <a:buChar char="§"/>
              <a:defRPr/>
            </a:pPr>
            <a:r>
              <a:rPr lang="fr-FR" sz="2000" dirty="0"/>
              <a:t>table de dimensions + table de faits</a:t>
            </a:r>
            <a:endParaRPr lang="en-US" sz="2000"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804E7E9-4819-CA47-8A18-AF8961361A02}"/>
              </a:ext>
            </a:extLst>
          </p:cNvPr>
          <p:cNvSpPr>
            <a:spLocks noGrp="1"/>
          </p:cNvSpPr>
          <p:nvPr>
            <p:ph type="title"/>
          </p:nvPr>
        </p:nvSpPr>
        <p:spPr/>
        <p:txBody>
          <a:bodyPr/>
          <a:lstStyle/>
          <a:p>
            <a:pPr eaLnBrk="1" hangingPunct="1"/>
            <a:r>
              <a:rPr lang="en-US" altLang="en-US" b="1"/>
              <a:t>ORDINATEURS ET DONNÉES</a:t>
            </a:r>
          </a:p>
        </p:txBody>
      </p:sp>
      <p:sp>
        <p:nvSpPr>
          <p:cNvPr id="15363" name="Content Placeholder 2">
            <a:extLst>
              <a:ext uri="{FF2B5EF4-FFF2-40B4-BE49-F238E27FC236}">
                <a16:creationId xmlns:a16="http://schemas.microsoft.com/office/drawing/2014/main" id="{4528BC7F-F1DB-CD45-A4AC-53397FFDD06F}"/>
              </a:ext>
            </a:extLst>
          </p:cNvPr>
          <p:cNvSpPr>
            <a:spLocks noGrp="1"/>
          </p:cNvSpPr>
          <p:nvPr>
            <p:ph idx="1"/>
          </p:nvPr>
        </p:nvSpPr>
        <p:spPr>
          <a:xfrm>
            <a:off x="1371600" y="2286000"/>
            <a:ext cx="6049108" cy="3581400"/>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L'informatique/science de l'information a son propre point de vue théorique et </a:t>
            </a:r>
            <a:r>
              <a:rPr lang="fr-FR" altLang="en-US" sz="2400" b="1" dirty="0">
                <a:latin typeface="Dagny OT" panose="020B0504020201020104" pitchFamily="34" charset="77"/>
              </a:rPr>
              <a:t>fondamental</a:t>
            </a:r>
            <a:r>
              <a:rPr lang="fr-FR" altLang="en-US" sz="2400" dirty="0">
                <a:latin typeface="Dagny OT" panose="020B0504020201020104" pitchFamily="34" charset="77"/>
              </a:rPr>
              <a:t> sur les données et l'information.</a:t>
            </a:r>
          </a:p>
          <a:p>
            <a:pPr marL="0" indent="0" algn="just" eaLnBrk="1" hangingPunct="1">
              <a:lnSpc>
                <a:spcPct val="100000"/>
              </a:lnSpc>
              <a:buFont typeface="Franklin Gothic Book" panose="020B0503020102020204" pitchFamily="34" charset="0"/>
              <a:buNone/>
            </a:pPr>
            <a:endParaRPr lang="fr-FR" altLang="en-US" sz="1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Les données deviennent numériques :</a:t>
            </a:r>
            <a:r>
              <a:rPr lang="fr-FR" altLang="en-US" sz="2400" dirty="0">
                <a:latin typeface="Dagny OT" panose="020B0504020201020104" pitchFamily="34" charset="77"/>
              </a:rPr>
              <a:t> les ordinateurs opèrent sur des données au sens fondamental du terme - des 1 et des 0 représentant des chiffres, des lettres, etc.</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D'un point de vue pragmatique, les données sont enregistrées sur des ordinateurs et sont accessibles via des réseaux mondiaux.</a:t>
            </a:r>
            <a:endParaRPr lang="en-US" altLang="en-US" sz="2400" dirty="0">
              <a:latin typeface="Dagny OT" panose="020B0504020201020104" pitchFamily="34" charset="77"/>
            </a:endParaRPr>
          </a:p>
        </p:txBody>
      </p:sp>
      <p:pic>
        <p:nvPicPr>
          <p:cNvPr id="15364" name="Picture 3">
            <a:extLst>
              <a:ext uri="{FF2B5EF4-FFF2-40B4-BE49-F238E27FC236}">
                <a16:creationId xmlns:a16="http://schemas.microsoft.com/office/drawing/2014/main" id="{85066642-5A41-7C44-B15C-C74D76164C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2479675"/>
            <a:ext cx="55626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CBD45FFF-73A5-B14F-ADAF-C2B15C4097E9}"/>
              </a:ext>
            </a:extLst>
          </p:cNvPr>
          <p:cNvSpPr>
            <a:spLocks noGrp="1"/>
          </p:cNvSpPr>
          <p:nvPr>
            <p:ph type="title"/>
          </p:nvPr>
        </p:nvSpPr>
        <p:spPr/>
        <p:txBody>
          <a:bodyPr/>
          <a:lstStyle/>
          <a:p>
            <a:pPr eaLnBrk="1" hangingPunct="1"/>
            <a:r>
              <a:rPr lang="en-US" altLang="en-US" b="1"/>
              <a:t>LES DONNÉES SONT RÉELLES</a:t>
            </a:r>
          </a:p>
        </p:txBody>
      </p:sp>
      <p:sp>
        <p:nvSpPr>
          <p:cNvPr id="16387" name="Content Placeholder 4">
            <a:extLst>
              <a:ext uri="{FF2B5EF4-FFF2-40B4-BE49-F238E27FC236}">
                <a16:creationId xmlns:a16="http://schemas.microsoft.com/office/drawing/2014/main" id="{AC7D0442-5277-3B47-8907-DB4D187FF3AA}"/>
              </a:ext>
            </a:extLst>
          </p:cNvPr>
          <p:cNvSpPr>
            <a:spLocks noGrp="1"/>
          </p:cNvSpPr>
          <p:nvPr>
            <p:ph sz="half" idx="2"/>
          </p:nvPr>
        </p:nvSpPr>
        <p:spPr>
          <a:xfrm>
            <a:off x="7840663" y="2274888"/>
            <a:ext cx="3730014" cy="4179887"/>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données sont une représentation, mais les données sont </a:t>
            </a:r>
            <a:r>
              <a:rPr lang="fr-FR" altLang="en-US" sz="2400" b="1" dirty="0">
                <a:latin typeface="Dagny OT" panose="020B0504020201020104" pitchFamily="34" charset="77"/>
              </a:rPr>
              <a:t>physiques</a:t>
            </a:r>
            <a:r>
              <a:rPr lang="fr-FR" altLang="en-US" sz="2400" dirty="0">
                <a:latin typeface="Dagny OT" panose="020B0504020201020104" pitchFamily="34" charset="77"/>
              </a:rPr>
              <a:t>.</a:t>
            </a:r>
          </a:p>
          <a:p>
            <a:pPr marL="0" indent="0" algn="just" eaLnBrk="1" hangingPunct="1">
              <a:lnSpc>
                <a:spcPct val="100000"/>
              </a:lnSpc>
              <a:buFont typeface="Franklin Gothic Book" panose="020B0503020102020204" pitchFamily="34" charset="0"/>
              <a:buNone/>
            </a:pPr>
            <a:endParaRPr lang="fr-FR" altLang="en-US" sz="24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Elles ont des propriétés physiques, elles nécessitent un espace physique et de l'énergie pour être utilisées.</a:t>
            </a:r>
            <a:endParaRPr lang="en-US" altLang="en-US" dirty="0"/>
          </a:p>
        </p:txBody>
      </p:sp>
      <p:pic>
        <p:nvPicPr>
          <p:cNvPr id="16388" name="Picture 3">
            <a:extLst>
              <a:ext uri="{FF2B5EF4-FFF2-40B4-BE49-F238E27FC236}">
                <a16:creationId xmlns:a16="http://schemas.microsoft.com/office/drawing/2014/main" id="{36AEACDF-FBD8-C340-BC77-3E67619C83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6253163"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Crop">
  <a:themeElements>
    <a:clrScheme name="Slidehelper - 138">
      <a:dk1>
        <a:sysClr val="windowText" lastClr="000000"/>
      </a:dk1>
      <a:lt1>
        <a:sysClr val="window" lastClr="FFFFFF"/>
      </a:lt1>
      <a:dk2>
        <a:srgbClr val="323232"/>
      </a:dk2>
      <a:lt2>
        <a:srgbClr val="E3DED1"/>
      </a:lt2>
      <a:accent1>
        <a:srgbClr val="CC444B"/>
      </a:accent1>
      <a:accent2>
        <a:srgbClr val="DA5552"/>
      </a:accent2>
      <a:accent3>
        <a:srgbClr val="DF7373"/>
      </a:accent3>
      <a:accent4>
        <a:srgbClr val="E39695"/>
      </a:accent4>
      <a:accent5>
        <a:srgbClr val="E4B1AB"/>
      </a:accent5>
      <a:accent6>
        <a:srgbClr val="EFECCA"/>
      </a:accent6>
      <a:hlink>
        <a:srgbClr val="CC444B"/>
      </a:hlink>
      <a:folHlink>
        <a:srgbClr val="DA5552"/>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Office Theme">
  <a:themeElements>
    <a:clrScheme name="CFSIcolours 3">
      <a:dk1>
        <a:srgbClr val="23183D"/>
      </a:dk1>
      <a:lt1>
        <a:srgbClr val="FFFFFF"/>
      </a:lt1>
      <a:dk2>
        <a:srgbClr val="385494"/>
      </a:dk2>
      <a:lt2>
        <a:srgbClr val="FFFEFE"/>
      </a:lt2>
      <a:accent1>
        <a:srgbClr val="D41E48"/>
      </a:accent1>
      <a:accent2>
        <a:srgbClr val="E9A12D"/>
      </a:accent2>
      <a:accent3>
        <a:srgbClr val="23183D"/>
      </a:accent3>
      <a:accent4>
        <a:srgbClr val="43B6AE"/>
      </a:accent4>
      <a:accent5>
        <a:srgbClr val="385494"/>
      </a:accent5>
      <a:accent6>
        <a:srgbClr val="70AD47"/>
      </a:accent6>
      <a:hlink>
        <a:srgbClr val="B4B4B3"/>
      </a:hlink>
      <a:folHlink>
        <a:srgbClr val="A1BAC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dehelper - 138">
    <a:dk1>
      <a:sysClr val="windowText" lastClr="000000"/>
    </a:dk1>
    <a:lt1>
      <a:sysClr val="window" lastClr="FFFFFF"/>
    </a:lt1>
    <a:dk2>
      <a:srgbClr val="323232"/>
    </a:dk2>
    <a:lt2>
      <a:srgbClr val="E3DED1"/>
    </a:lt2>
    <a:accent1>
      <a:srgbClr val="CC444B"/>
    </a:accent1>
    <a:accent2>
      <a:srgbClr val="DA5552"/>
    </a:accent2>
    <a:accent3>
      <a:srgbClr val="DF7373"/>
    </a:accent3>
    <a:accent4>
      <a:srgbClr val="E39695"/>
    </a:accent4>
    <a:accent5>
      <a:srgbClr val="E4B1AB"/>
    </a:accent5>
    <a:accent6>
      <a:srgbClr val="EFECCA"/>
    </a:accent6>
    <a:hlink>
      <a:srgbClr val="CC444B"/>
    </a:hlink>
    <a:folHlink>
      <a:srgbClr val="DA555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9" ma:contentTypeDescription="Create a new document." ma:contentTypeScope="" ma:versionID="d564e53e0f98fd87682b9204c4437c4d">
  <xsd:schema xmlns:xsd="http://www.w3.org/2001/XMLSchema" xmlns:xs="http://www.w3.org/2001/XMLSchema" xmlns:p="http://schemas.microsoft.com/office/2006/metadata/properties" xmlns:ns2="48e51f69-d585-4695-9488-9f1e0dda2451" targetNamespace="http://schemas.microsoft.com/office/2006/metadata/properties" ma:root="true" ma:fieldsID="7b1e15d5253e333c18bd82bee1244dc0" ns2:_="">
    <xsd:import namespace="48e51f69-d585-4695-9488-9f1e0dda24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55BCA-DF7F-418D-8229-4428A176AF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e51f69-d585-4695-9488-9f1e0dda24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371250-3F0A-4DD7-960E-8A2D865DFF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{BB9CB5F5-5485-4A4B-810B-B4E3C4F9CD46}tf10001072</Template>
  <TotalTime>18451</TotalTime>
  <Words>3885</Words>
  <Application>Microsoft Macintosh PowerPoint</Application>
  <PresentationFormat>Widescreen</PresentationFormat>
  <Paragraphs>401</Paragraphs>
  <Slides>49</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Arial</vt:lpstr>
      <vt:lpstr>Avenir Next</vt:lpstr>
      <vt:lpstr>Calibri</vt:lpstr>
      <vt:lpstr>Cambria Math</vt:lpstr>
      <vt:lpstr>Dagny OT</vt:lpstr>
      <vt:lpstr>Franklin Gothic Book</vt:lpstr>
      <vt:lpstr>Wingdings</vt:lpstr>
      <vt:lpstr>Wingdings 2</vt:lpstr>
      <vt:lpstr>Crop</vt:lpstr>
      <vt:lpstr>Office Theme</vt:lpstr>
      <vt:lpstr>Introduction à l'analyse des données</vt:lpstr>
      <vt:lpstr>COLLECTE ET GESTION DES DONNÉES</vt:lpstr>
      <vt:lpstr>OBJECTIF</vt:lpstr>
      <vt:lpstr>Sources des données</vt:lpstr>
      <vt:lpstr>QUESTIONS FONDAMENTALES</vt:lpstr>
      <vt:lpstr>MOTIVATIONS POUR LA COLLECTE DE DONNÉES</vt:lpstr>
      <vt:lpstr>CULTURES DE DONNÉES ET TERMES</vt:lpstr>
      <vt:lpstr>ORDINATEURS ET DONNÉES</vt:lpstr>
      <vt:lpstr>LES DONNÉES SONT RÉELLES</vt:lpstr>
      <vt:lpstr>DÉGRADATION DES DONNÉES</vt:lpstr>
      <vt:lpstr>THÉORIE DE L'ÉCHANTILLONNAGE ET PLANIFICATION D'ÉTUDE</vt:lpstr>
      <vt:lpstr>ÉCHANTILLONNAGE NON PROBABILISTE ET « PÊCHE » AUX TENDANCES</vt:lpstr>
      <vt:lpstr>ÉTUDES, ENQUÊTES ET MODÈLES D'ÉCHANTILLONNAGE</vt:lpstr>
      <vt:lpstr>FACTEURS DÉTERMINANTS</vt:lpstr>
      <vt:lpstr>PowerPoint Presentation</vt:lpstr>
      <vt:lpstr>ÉTAPES DE L'ÉTUDE/DE L'ENQUÊTE</vt:lpstr>
      <vt:lpstr>CADRES D'ENQUÊTE</vt:lpstr>
      <vt:lpstr>ERREUR D’ENQUÊTE</vt:lpstr>
      <vt:lpstr>ERREUR NON ATTRIBUABLE À L’ÉCHANTILLONNAGE</vt:lpstr>
      <vt:lpstr>ÉCHANTILLONNAGE NON PROBABILISTE</vt:lpstr>
      <vt:lpstr>MÉTHODES D’ÉCHANTILLONNAGE NON PROBABILISTE</vt:lpstr>
      <vt:lpstr>ÉCHANTILLONNAGE PROBABILISTE</vt:lpstr>
      <vt:lpstr>PLANS D’ÉCHANTILLONNAGE</vt:lpstr>
      <vt:lpstr>ÉCHANTILLONNAGE ALÉATOIRE SIMPLE (EAS)</vt:lpstr>
      <vt:lpstr>ÉCHANTILLONNAGE STRATIFIÉ (STR)</vt:lpstr>
      <vt:lpstr>AUTRES PLANS D'ÉCHANTILLONNAGE</vt:lpstr>
      <vt:lpstr>MOISSONNAGE DU WEB et ET COLLECTE AUTOMATISÉE DE DONNÉES</vt:lpstr>
      <vt:lpstr>WORLD WIDE WEB (« LA TOILE »)</vt:lpstr>
      <vt:lpstr>WORLD WIDE WEB</vt:lpstr>
      <vt:lpstr>EXEMPLE DE MOISSONNAGE DU WEB – NOUVEAU TÉLÉPHONE</vt:lpstr>
      <vt:lpstr>EXEMPLE DE MOISSONNAGE DU WEB – NOUVEAU TÉLÉPHONE</vt:lpstr>
      <vt:lpstr>EXEMPLE DE MOISSONNAGE DU WEB – NOUVEAU TÉLÉPHONE</vt:lpstr>
      <vt:lpstr>POURQUOI PROCÉDER À LA COLLECTE AUTOMATISÉE DES DONNÉES ?</vt:lpstr>
      <vt:lpstr>LISTE DE VÉRIFICATION APPLICABLE À LA COLLECTE AUTOMATISÉE</vt:lpstr>
      <vt:lpstr>PROCESSUS DE COLLECTE DES DONNÉES</vt:lpstr>
      <vt:lpstr>PROCESSUS DE COLLECTE DES DONNÉES</vt:lpstr>
      <vt:lpstr>PROCESSUS DE COLLECTE DES DONNÉES</vt:lpstr>
      <vt:lpstr>qualité des données</vt:lpstr>
      <vt:lpstr>MOISSONNAGE DU WEB – QUALITÉ DES DONNÉES</vt:lpstr>
      <vt:lpstr>LÉGALITÉ DE LA MOISSONNAGE DU WEB</vt:lpstr>
      <vt:lpstr>LÉGALITÉ DE LA MOISSONNAGE DU WEB</vt:lpstr>
      <vt:lpstr>Modélisation des données et des connaissances</vt:lpstr>
      <vt:lpstr>Métadonnées pour fournir un contexte</vt:lpstr>
      <vt:lpstr>Données structurées par rapport aux données non structurées</vt:lpstr>
      <vt:lpstr>Bases de données relationnelles</vt:lpstr>
      <vt:lpstr>MÉMOIRES ET BASE DE DONNÉES</vt:lpstr>
      <vt:lpstr>fichiers non hiérarchiques et les feuilles de calcul</vt:lpstr>
      <vt:lpstr>fichiers non hiérarchiques et les feuilles de calcul</vt:lpstr>
      <vt:lpstr>Gestion de la collection de données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AND DATA VISUALIZATION</dc:title>
  <dc:creator>Patrick Boily</dc:creator>
  <cp:lastModifiedBy>Patrick Boily</cp:lastModifiedBy>
  <cp:revision>438</cp:revision>
  <dcterms:created xsi:type="dcterms:W3CDTF">2020-08-02T19:49:53Z</dcterms:created>
  <dcterms:modified xsi:type="dcterms:W3CDTF">2021-10-01T17:24:37Z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0x0101003BC320AD1FA7AF49AD3F65A6C6282314</vt:lpwstr>
  </property>
</Properties>
</file>